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770" r:id="rId2"/>
    <p:sldId id="536" r:id="rId3"/>
    <p:sldId id="258" r:id="rId4"/>
    <p:sldId id="781" r:id="rId5"/>
    <p:sldId id="277" r:id="rId6"/>
    <p:sldId id="774" r:id="rId7"/>
    <p:sldId id="771" r:id="rId8"/>
    <p:sldId id="775" r:id="rId9"/>
    <p:sldId id="266" r:id="rId10"/>
    <p:sldId id="268" r:id="rId11"/>
    <p:sldId id="269" r:id="rId12"/>
    <p:sldId id="271" r:id="rId13"/>
    <p:sldId id="272" r:id="rId14"/>
    <p:sldId id="273" r:id="rId15"/>
    <p:sldId id="274" r:id="rId16"/>
    <p:sldId id="275" r:id="rId17"/>
    <p:sldId id="278" r:id="rId18"/>
    <p:sldId id="777" r:id="rId19"/>
    <p:sldId id="279" r:id="rId20"/>
    <p:sldId id="788" r:id="rId21"/>
    <p:sldId id="789" r:id="rId22"/>
    <p:sldId id="790" r:id="rId23"/>
    <p:sldId id="791" r:id="rId24"/>
    <p:sldId id="792" r:id="rId25"/>
    <p:sldId id="793" r:id="rId26"/>
    <p:sldId id="786" r:id="rId27"/>
    <p:sldId id="782" r:id="rId28"/>
    <p:sldId id="787" r:id="rId29"/>
    <p:sldId id="262" r:id="rId30"/>
    <p:sldId id="637" r:id="rId31"/>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129A"/>
    <a:srgbClr val="8B2C94"/>
    <a:srgbClr val="F9D1F3"/>
    <a:srgbClr val="66FF99"/>
    <a:srgbClr val="853A65"/>
    <a:srgbClr val="4C6774"/>
    <a:srgbClr val="3F815C"/>
    <a:srgbClr val="3A8586"/>
    <a:srgbClr val="7C8B34"/>
    <a:srgbClr val="0FB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488" autoAdjust="0"/>
  </p:normalViewPr>
  <p:slideViewPr>
    <p:cSldViewPr snapToGrid="0">
      <p:cViewPr varScale="1">
        <p:scale>
          <a:sx n="72" d="100"/>
          <a:sy n="72" d="100"/>
        </p:scale>
        <p:origin x="660" y="66"/>
      </p:cViewPr>
      <p:guideLst>
        <p:guide orient="horz" pos="2180"/>
        <p:guide pos="3840"/>
      </p:guideLst>
    </p:cSldViewPr>
  </p:slideViewPr>
  <p:notesTextViewPr>
    <p:cViewPr>
      <p:scale>
        <a:sx n="1" d="1"/>
        <a:sy n="1" d="1"/>
      </p:scale>
      <p:origin x="0" y="0"/>
    </p:cViewPr>
  </p:notesTextViewPr>
  <p:notesViewPr>
    <p:cSldViewPr snapToGrid="0">
      <p:cViewPr varScale="1">
        <p:scale>
          <a:sx n="70" d="100"/>
          <a:sy n="70" d="100"/>
        </p:scale>
        <p:origin x="229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5E51BC9-014B-4F4F-89B8-F5313E9C6B5C}" type="datetimeFigureOut">
              <a:rPr lang="zh-CN" altLang="en-US" smtClean="0"/>
              <a:t>2018/5/20</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0602F64-E8B3-496E-916C-CB1B6F6EC1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11" y="228602"/>
            <a:ext cx="8229815" cy="868363"/>
          </a:xfrm>
        </p:spPr>
        <p:txBody>
          <a:bodyPr/>
          <a:lstStyle/>
          <a:p>
            <a:r>
              <a:rPr lang="zh-CN" altLang="en-US"/>
              <a:t>单击此处编辑母版标题样式</a:t>
            </a:r>
          </a:p>
        </p:txBody>
      </p:sp>
      <p:sp>
        <p:nvSpPr>
          <p:cNvPr id="3" name="表格占位符 2"/>
          <p:cNvSpPr>
            <a:spLocks noGrp="1"/>
          </p:cNvSpPr>
          <p:nvPr>
            <p:ph type="tbl" idx="1" hasCustomPrompt="1"/>
          </p:nvPr>
        </p:nvSpPr>
        <p:spPr/>
        <p:txBody>
          <a:bodyPr/>
          <a:lstStyle/>
          <a:p>
            <a:r>
              <a:rPr lang="zh-CN" altLang="en-US"/>
              <a:t>单击图标添加表格</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32" y="609600"/>
            <a:ext cx="10261867" cy="8382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1219232" y="1676400"/>
            <a:ext cx="10363470" cy="4648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914424" y="6186488"/>
            <a:ext cx="2540066" cy="45720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4165709" y="6186488"/>
            <a:ext cx="3860900" cy="457200"/>
          </a:xfrm>
          <a:prstGeom prst="rect">
            <a:avLst/>
          </a:prstGeom>
        </p:spPr>
        <p:txBody>
          <a:bodyPr/>
          <a:lstStyle>
            <a:lvl1pPr>
              <a:defRPr/>
            </a:lvl1pPr>
          </a:lstStyle>
          <a:p>
            <a:endParaRPr lang="en-US" altLang="zh-CN"/>
          </a:p>
        </p:txBody>
      </p:sp>
    </p:spTree>
  </p:cSld>
  <p:clrMapOvr>
    <a:masterClrMapping/>
  </p:clrMapOvr>
  <p:transition spd="med">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537325"/>
            <a:ext cx="2133600" cy="244475"/>
          </a:xfrm>
        </p:spPr>
        <p:txBody>
          <a:bodyPr/>
          <a:lstStyle/>
          <a:p>
            <a:pPr lvl="0"/>
            <a:endParaRPr lang="zh-CN" altLang="en-US" dirty="0"/>
          </a:p>
        </p:txBody>
      </p:sp>
      <p:sp>
        <p:nvSpPr>
          <p:cNvPr id="3" name="页脚占位符 2"/>
          <p:cNvSpPr>
            <a:spLocks noGrp="1"/>
          </p:cNvSpPr>
          <p:nvPr>
            <p:ph type="ftr" sz="quarter" idx="11"/>
          </p:nvPr>
        </p:nvSpPr>
        <p:spPr>
          <a:xfrm>
            <a:off x="3124200" y="6537325"/>
            <a:ext cx="2895600" cy="244475"/>
          </a:xfrm>
        </p:spPr>
        <p:txBody>
          <a:bodyPr/>
          <a:lstStyle/>
          <a:p>
            <a:pPr lvl="0"/>
            <a:endParaRPr lang="zh-CN" dirty="0"/>
          </a:p>
        </p:txBody>
      </p:sp>
      <p:sp>
        <p:nvSpPr>
          <p:cNvPr id="4" name="灯片编号占位符 3"/>
          <p:cNvSpPr>
            <a:spLocks noGrp="1"/>
          </p:cNvSpPr>
          <p:nvPr>
            <p:ph type="sldNum" sz="quarter" idx="12"/>
          </p:nvPr>
        </p:nvSpPr>
        <p:spPr>
          <a:xfrm>
            <a:off x="6553200" y="6537325"/>
            <a:ext cx="2133600" cy="244475"/>
          </a:xfrm>
        </p:spPr>
        <p:txBody>
          <a:bodyPr/>
          <a:lstStyle/>
          <a:p>
            <a:pPr lvl="0"/>
            <a:fld id="{9A0DB2DC-4C9A-4742-B13C-FB6460FD3503}" type="slidenum">
              <a:rPr lang="en-US" altLang="zh-CN" dirty="0"/>
              <a:t>‹#›</a:t>
            </a:fld>
            <a:endParaRPr 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609600" y="6245225"/>
            <a:ext cx="2844800" cy="476250"/>
          </a:xfrm>
        </p:spPr>
        <p:txBody>
          <a:bodyPr/>
          <a:lstStyle>
            <a:lvl1pPr>
              <a:defRPr/>
            </a:lvl1pPr>
          </a:lstStyle>
          <a:p>
            <a:pPr>
              <a:defRPr/>
            </a:pPr>
            <a:fld id="{72F63013-5D4C-4009-ABFD-3AAC43044DE8}" type="datetimeFigureOut">
              <a:rPr lang="zh-CN" altLang="en-US"/>
              <a:t>2018/5/20</a:t>
            </a:fld>
            <a:endParaRPr lang="en-US"/>
          </a:p>
        </p:txBody>
      </p:sp>
      <p:sp>
        <p:nvSpPr>
          <p:cNvPr id="6" name="Rectangle 5"/>
          <p:cNvSpPr>
            <a:spLocks noGrp="1" noChangeArrowheads="1"/>
          </p:cNvSpPr>
          <p:nvPr>
            <p:ph type="ftr" sz="quarter" idx="11"/>
          </p:nvPr>
        </p:nvSpPr>
        <p:spPr>
          <a:xfrm>
            <a:off x="4165600" y="6245225"/>
            <a:ext cx="3860800" cy="476250"/>
          </a:xfrm>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xfrm>
            <a:off x="8737600" y="6245225"/>
            <a:ext cx="2844800" cy="476250"/>
          </a:xfrm>
        </p:spPr>
        <p:txBody>
          <a:bodyPr/>
          <a:lstStyle>
            <a:lvl1pPr>
              <a:defRPr/>
            </a:lvl1pPr>
          </a:lstStyle>
          <a:p>
            <a:pPr>
              <a:defRPr/>
            </a:pPr>
            <a:fld id="{CF0E8593-6B86-42AD-A406-7E72EF9F5898}" type="slidenum">
              <a:rPr lang="zh-CN" alt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userDrawn="1"/>
        </p:nvGrpSpPr>
        <p:grpSpPr>
          <a:xfrm>
            <a:off x="9920152" y="6336940"/>
            <a:ext cx="2195648" cy="338554"/>
            <a:chOff x="420417" y="39563"/>
            <a:chExt cx="2195648" cy="338554"/>
          </a:xfrm>
        </p:grpSpPr>
        <p:pic>
          <p:nvPicPr>
            <p:cNvPr id="15" name="图片 14"/>
            <p:cNvPicPr>
              <a:picLocks noChangeAspect="1"/>
            </p:cNvPicPr>
            <p:nvPr/>
          </p:nvPicPr>
          <p:blipFill rotWithShape="1">
            <a:blip r:embed="rId10" cstate="print">
              <a:extLst>
                <a:ext uri="{28A0092B-C50C-407E-A947-70E740481C1C}">
                  <a14:useLocalDpi xmlns:a14="http://schemas.microsoft.com/office/drawing/2010/main" val="0"/>
                </a:ext>
              </a:extLst>
            </a:blip>
            <a:srcRect r="42105" b="-1"/>
            <a:stretch>
              <a:fillRect/>
            </a:stretch>
          </p:blipFill>
          <p:spPr>
            <a:xfrm>
              <a:off x="420417" y="133726"/>
              <a:ext cx="1190245" cy="181006"/>
            </a:xfrm>
            <a:prstGeom prst="rect">
              <a:avLst/>
            </a:prstGeom>
          </p:spPr>
        </p:pic>
        <p:sp>
          <p:nvSpPr>
            <p:cNvPr id="16" name="文本框 15"/>
            <p:cNvSpPr txBox="1"/>
            <p:nvPr/>
          </p:nvSpPr>
          <p:spPr>
            <a:xfrm>
              <a:off x="1610662" y="39563"/>
              <a:ext cx="1005403" cy="338554"/>
            </a:xfrm>
            <a:prstGeom prst="rect">
              <a:avLst/>
            </a:prstGeom>
            <a:noFill/>
          </p:spPr>
          <p:txBody>
            <a:bodyPr wrap="none" rtlCol="0">
              <a:spAutoFit/>
            </a:bodyPr>
            <a:lstStyle/>
            <a:p>
              <a:r>
                <a:rPr lang="zh-CN" altLang="en-US" sz="1600" b="1" dirty="0">
                  <a:solidFill>
                    <a:srgbClr val="D00000"/>
                  </a:solidFill>
                  <a:latin typeface="微软雅黑" panose="020B0503020204020204" pitchFamily="34" charset="-122"/>
                  <a:ea typeface="微软雅黑" panose="020B0503020204020204" pitchFamily="34" charset="-122"/>
                </a:rPr>
                <a:t>泽众软件</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2046657"/>
            <a:ext cx="3371850" cy="771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87386" y="1247071"/>
            <a:ext cx="5584226" cy="1669415"/>
          </a:xfrm>
          <a:prstGeom prst="rect">
            <a:avLst/>
          </a:prstGeom>
        </p:spPr>
        <p:txBody>
          <a:bodyPr wrap="square" rtlCol="0">
            <a:spAutoFit/>
          </a:bodyPr>
          <a:lstStyle/>
          <a:p>
            <a:pPr algn="ctr"/>
            <a:r>
              <a:rPr lang="en-US" altLang="zh-CN" sz="5000" b="1" dirty="0" err="1">
                <a:solidFill>
                  <a:srgbClr val="C00000"/>
                </a:solidFill>
                <a:latin typeface="微软雅黑" panose="020B0503020204020204" pitchFamily="34" charset="-122"/>
                <a:ea typeface="微软雅黑" panose="020B0503020204020204" pitchFamily="34" charset="-122"/>
                <a:sym typeface="+mn-ea"/>
              </a:rPr>
              <a:t>Web_PR</a:t>
            </a:r>
            <a:endParaRPr lang="en-US" altLang="zh-CN" sz="5000" b="1" dirty="0">
              <a:solidFill>
                <a:srgbClr val="C00000"/>
              </a:solidFill>
              <a:latin typeface="微软雅黑" panose="020B0503020204020204" pitchFamily="34" charset="-122"/>
              <a:ea typeface="微软雅黑" panose="020B0503020204020204" pitchFamily="34" charset="-122"/>
              <a:sym typeface="+mn-ea"/>
            </a:endParaRPr>
          </a:p>
          <a:p>
            <a:pPr algn="ctr"/>
            <a:r>
              <a:rPr lang="zh-CN" altLang="en-US" sz="5000" b="1" dirty="0">
                <a:solidFill>
                  <a:srgbClr val="C00000"/>
                </a:solidFill>
                <a:latin typeface="微软雅黑" panose="020B0503020204020204" pitchFamily="34" charset="-122"/>
                <a:ea typeface="微软雅黑" panose="020B0503020204020204" pitchFamily="34" charset="-122"/>
                <a:sym typeface="+mn-ea"/>
              </a:rPr>
              <a:t>性能测试工具培训</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982" y="181857"/>
            <a:ext cx="2578294" cy="424833"/>
          </a:xfrm>
          <a:prstGeom prst="rect">
            <a:avLst/>
          </a:prstGeom>
        </p:spPr>
      </p:pic>
      <p:sp>
        <p:nvSpPr>
          <p:cNvPr id="8" name="矩形 7"/>
          <p:cNvSpPr/>
          <p:nvPr/>
        </p:nvSpPr>
        <p:spPr>
          <a:xfrm>
            <a:off x="4137096" y="3862550"/>
            <a:ext cx="4204997" cy="499624"/>
          </a:xfrm>
          <a:prstGeom prst="rect">
            <a:avLst/>
          </a:prstGeom>
        </p:spPr>
        <p:txBody>
          <a:bodyPr wrap="none">
            <a:spAutoFit/>
          </a:bodyPr>
          <a:lstStyle/>
          <a:p>
            <a:pPr algn="ctr">
              <a:lnSpc>
                <a:spcPct val="150000"/>
              </a:lnSpc>
            </a:pPr>
            <a:r>
              <a:rPr lang="zh-CN" altLang="en-US" sz="2000" b="1" dirty="0">
                <a:solidFill>
                  <a:srgbClr val="D00000"/>
                </a:solidFill>
                <a:latin typeface="微软雅黑" panose="020B0503020204020204" pitchFamily="34" charset="-122"/>
                <a:ea typeface="微软雅黑" panose="020B0503020204020204" pitchFamily="34" charset="-122"/>
              </a:rPr>
              <a:t>泽众软件 </a:t>
            </a:r>
            <a:r>
              <a:rPr lang="en-US" altLang="zh-CN" sz="2000" dirty="0">
                <a:solidFill>
                  <a:srgbClr val="D00000"/>
                </a:solidFill>
                <a:latin typeface="微软雅黑" panose="020B0503020204020204" pitchFamily="34" charset="-122"/>
                <a:ea typeface="微软雅黑" panose="020B0503020204020204" pitchFamily="34" charset="-122"/>
              </a:rPr>
              <a:t>— </a:t>
            </a:r>
            <a:r>
              <a:rPr lang="zh-CN" altLang="en-US" sz="2000" b="1" dirty="0">
                <a:solidFill>
                  <a:srgbClr val="D00000"/>
                </a:solidFill>
                <a:latin typeface="微软雅黑" panose="020B0503020204020204" pitchFamily="34" charset="-122"/>
                <a:ea typeface="微软雅黑" panose="020B0503020204020204" pitchFamily="34" charset="-122"/>
              </a:rPr>
              <a:t>国内专业测试工具厂商</a:t>
            </a:r>
          </a:p>
        </p:txBody>
      </p:sp>
      <p:cxnSp>
        <p:nvCxnSpPr>
          <p:cNvPr id="12" name="直接连接符 11"/>
          <p:cNvCxnSpPr/>
          <p:nvPr/>
        </p:nvCxnSpPr>
        <p:spPr>
          <a:xfrm>
            <a:off x="8787148" y="2039037"/>
            <a:ext cx="3371850" cy="771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18519" y="5341039"/>
            <a:ext cx="5669280" cy="645160"/>
          </a:xfrm>
          <a:prstGeom prst="rect">
            <a:avLst/>
          </a:prstGeom>
          <a:noFill/>
        </p:spPr>
        <p:txBody>
          <a:bodyPr wrap="none" rtlCol="0">
            <a:spAutoFit/>
          </a:bodyPr>
          <a:lstStyle/>
          <a:p>
            <a:pPr algn="ctr"/>
            <a:r>
              <a:rPr lang="zh-CN" altLang="zh-CN" sz="3600" b="1" dirty="0">
                <a:solidFill>
                  <a:srgbClr val="C00000"/>
                </a:solidFill>
                <a:latin typeface="+mj-ea"/>
                <a:ea typeface="+mj-ea"/>
              </a:rPr>
              <a:t>上海泽众软件科技有限公司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505" y="929175"/>
            <a:ext cx="9630697" cy="518689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134" y="996491"/>
            <a:ext cx="9630697" cy="5186895"/>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876" y="996491"/>
            <a:ext cx="9577671" cy="4678254"/>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762" y="1036361"/>
            <a:ext cx="9630698" cy="5147025"/>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876" y="996491"/>
            <a:ext cx="9630697" cy="499156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9247" y="962833"/>
            <a:ext cx="9630697" cy="5186895"/>
          </a:xfrm>
          <a:prstGeom prst="rect">
            <a:avLst/>
          </a:prstGeom>
        </p:spPr>
      </p:pic>
      <p:sp>
        <p:nvSpPr>
          <p:cNvPr id="10" name="文本框 9"/>
          <p:cNvSpPr txBox="1"/>
          <p:nvPr/>
        </p:nvSpPr>
        <p:spPr>
          <a:xfrm>
            <a:off x="408893" y="225949"/>
            <a:ext cx="3459601" cy="584775"/>
          </a:xfrm>
          <a:prstGeom prst="rect">
            <a:avLst/>
          </a:prstGeom>
          <a:noFill/>
        </p:spPr>
        <p:txBody>
          <a:bodyPr wrap="none" rtlCol="0">
            <a:spAutoFit/>
          </a:bodyPr>
          <a:lstStyle/>
          <a:p>
            <a:r>
              <a:rPr lang="zh-CN" altLang="en-US" sz="3200" b="1" dirty="0">
                <a:solidFill>
                  <a:srgbClr val="D00000"/>
                </a:solidFill>
                <a:latin typeface="+mj-ea"/>
              </a:rPr>
              <a:t>新建脚本</a:t>
            </a:r>
            <a:r>
              <a:rPr lang="en-US" altLang="zh-CN" sz="3200" b="1" dirty="0">
                <a:solidFill>
                  <a:srgbClr val="D00000"/>
                </a:solidFill>
                <a:latin typeface="+mj-ea"/>
              </a:rPr>
              <a:t>_</a:t>
            </a:r>
            <a:r>
              <a:rPr lang="zh-CN" altLang="en-US" sz="2800" b="1" dirty="0">
                <a:solidFill>
                  <a:srgbClr val="D00000"/>
                </a:solidFill>
                <a:latin typeface="+mj-ea"/>
              </a:rPr>
              <a:t>模板编写</a:t>
            </a:r>
            <a:endParaRPr lang="zh-CN" altLang="en-US" sz="3200" b="1" dirty="0">
              <a:solidFill>
                <a:srgbClr val="D00000"/>
              </a:solidFill>
              <a:latin typeface="+mj-ea"/>
            </a:endParaRPr>
          </a:p>
        </p:txBody>
      </p:sp>
      <p:cxnSp>
        <p:nvCxnSpPr>
          <p:cNvPr id="12" name="直接连接符 11"/>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1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1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1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10" y="1037949"/>
            <a:ext cx="10278794" cy="521309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483" y="1040363"/>
            <a:ext cx="10278793" cy="505552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956" y="1037949"/>
            <a:ext cx="10278793" cy="5213091"/>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065" y="1037944"/>
            <a:ext cx="10278793" cy="5213081"/>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174" y="1040363"/>
            <a:ext cx="10278793" cy="5223520"/>
          </a:xfrm>
          <a:prstGeom prst="rect">
            <a:avLst/>
          </a:prstGeom>
        </p:spPr>
      </p:pic>
      <p:sp>
        <p:nvSpPr>
          <p:cNvPr id="12" name="文本框 11"/>
          <p:cNvSpPr txBox="1"/>
          <p:nvPr/>
        </p:nvSpPr>
        <p:spPr>
          <a:xfrm>
            <a:off x="408893" y="225949"/>
            <a:ext cx="3435556" cy="584775"/>
          </a:xfrm>
          <a:prstGeom prst="rect">
            <a:avLst/>
          </a:prstGeom>
          <a:noFill/>
        </p:spPr>
        <p:txBody>
          <a:bodyPr wrap="none" rtlCol="0">
            <a:spAutoFit/>
          </a:bodyPr>
          <a:lstStyle/>
          <a:p>
            <a:r>
              <a:rPr lang="zh-CN" altLang="en-US" sz="3200" b="1" dirty="0">
                <a:solidFill>
                  <a:srgbClr val="D00000"/>
                </a:solidFill>
                <a:latin typeface="+mj-ea"/>
              </a:rPr>
              <a:t>新建脚本</a:t>
            </a:r>
            <a:r>
              <a:rPr lang="en-US" altLang="zh-CN" sz="2800" b="1" dirty="0">
                <a:solidFill>
                  <a:srgbClr val="D00000"/>
                </a:solidFill>
                <a:latin typeface="+mj-ea"/>
              </a:rPr>
              <a:t>_</a:t>
            </a:r>
            <a:r>
              <a:rPr lang="zh-CN" altLang="en-US" sz="2800" b="1" dirty="0">
                <a:solidFill>
                  <a:srgbClr val="D00000"/>
                </a:solidFill>
                <a:latin typeface="+mj-ea"/>
              </a:rPr>
              <a:t>手工编写</a:t>
            </a:r>
          </a:p>
        </p:txBody>
      </p:sp>
      <p:cxnSp>
        <p:nvCxnSpPr>
          <p:cNvPr id="13" name="直接连接符 12"/>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1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1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082" y="1187094"/>
            <a:ext cx="10592973" cy="4800957"/>
          </a:xfrm>
          <a:prstGeom prst="rect">
            <a:avLst/>
          </a:prstGeom>
        </p:spPr>
      </p:pic>
      <p:sp>
        <p:nvSpPr>
          <p:cNvPr id="6" name="文本框 5"/>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脚本调试</a:t>
            </a:r>
          </a:p>
        </p:txBody>
      </p:sp>
      <p:cxnSp>
        <p:nvCxnSpPr>
          <p:cNvPr id="7" name="直接连接符 6"/>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313" y="1026503"/>
            <a:ext cx="10178322" cy="506256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31" y="1026503"/>
            <a:ext cx="10178322" cy="506256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72" y="1055736"/>
            <a:ext cx="10178322" cy="5062563"/>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043" y="1154364"/>
            <a:ext cx="10178322" cy="4963935"/>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88" y="1053164"/>
            <a:ext cx="10129085" cy="5035901"/>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229" y="1098089"/>
            <a:ext cx="10178322" cy="4889962"/>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145" y="1091107"/>
            <a:ext cx="10178322" cy="5024619"/>
          </a:xfrm>
          <a:prstGeom prst="rect">
            <a:avLst/>
          </a:prstGeom>
        </p:spPr>
      </p:pic>
      <p:sp>
        <p:nvSpPr>
          <p:cNvPr id="12" name="文本框 11"/>
          <p:cNvSpPr txBox="1"/>
          <p:nvPr/>
        </p:nvSpPr>
        <p:spPr>
          <a:xfrm>
            <a:off x="408893" y="225949"/>
            <a:ext cx="1627369" cy="523220"/>
          </a:xfrm>
          <a:prstGeom prst="rect">
            <a:avLst/>
          </a:prstGeom>
          <a:noFill/>
        </p:spPr>
        <p:txBody>
          <a:bodyPr wrap="none" rtlCol="0">
            <a:spAutoFit/>
          </a:bodyPr>
          <a:lstStyle/>
          <a:p>
            <a:pPr algn="ctr"/>
            <a:r>
              <a:rPr lang="zh-CN" altLang="en-US" sz="2800" b="1" dirty="0">
                <a:solidFill>
                  <a:srgbClr val="D00000"/>
                </a:solidFill>
                <a:latin typeface="+mj-ea"/>
              </a:rPr>
              <a:t>新建场景</a:t>
            </a:r>
          </a:p>
        </p:txBody>
      </p:sp>
      <p:cxnSp>
        <p:nvCxnSpPr>
          <p:cNvPr id="14" name="直接连接符 13"/>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1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1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1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1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4" y="1147260"/>
            <a:ext cx="10297897" cy="508125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577" y="1147260"/>
            <a:ext cx="10297897" cy="5081259"/>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576" y="1088139"/>
            <a:ext cx="10297897" cy="5140381"/>
          </a:xfrm>
          <a:prstGeom prst="rect">
            <a:avLst/>
          </a:prstGeom>
        </p:spPr>
      </p:pic>
      <p:sp>
        <p:nvSpPr>
          <p:cNvPr id="10" name="文本框 9"/>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执行场景</a:t>
            </a:r>
          </a:p>
        </p:txBody>
      </p:sp>
      <p:cxnSp>
        <p:nvCxnSpPr>
          <p:cNvPr id="12" name="直接连接符 11"/>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1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35" y="990730"/>
            <a:ext cx="10178322" cy="523765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35" y="1078598"/>
            <a:ext cx="10178322" cy="5149790"/>
          </a:xfrm>
          <a:prstGeom prst="rect">
            <a:avLst/>
          </a:prstGeom>
        </p:spPr>
      </p:pic>
      <p:sp>
        <p:nvSpPr>
          <p:cNvPr id="8" name="文本框 7"/>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实时监控</a:t>
            </a:r>
          </a:p>
        </p:txBody>
      </p:sp>
      <p:cxnSp>
        <p:nvCxnSpPr>
          <p:cNvPr id="9" name="直接连接符 8"/>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118" y="1128678"/>
            <a:ext cx="10551116" cy="506436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18" y="1128678"/>
            <a:ext cx="10551116" cy="5064368"/>
          </a:xfrm>
          <a:prstGeom prst="rect">
            <a:avLst/>
          </a:prstGeom>
        </p:spPr>
      </p:pic>
      <p:sp>
        <p:nvSpPr>
          <p:cNvPr id="7" name="文本框 6"/>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查看日志</a:t>
            </a:r>
          </a:p>
        </p:txBody>
      </p:sp>
      <p:cxnSp>
        <p:nvCxnSpPr>
          <p:cNvPr id="8" name="直接连接符 7"/>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62" y="1210434"/>
            <a:ext cx="10072468" cy="4916659"/>
          </a:xfrm>
          <a:prstGeom prst="rect">
            <a:avLst/>
          </a:prstGeom>
        </p:spPr>
      </p:pic>
      <p:sp>
        <p:nvSpPr>
          <p:cNvPr id="6" name="文本框 5"/>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查看报告</a:t>
            </a:r>
          </a:p>
        </p:txBody>
      </p:sp>
      <p:cxnSp>
        <p:nvCxnSpPr>
          <p:cNvPr id="7" name="直接连接符 6"/>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762" y="1210434"/>
            <a:ext cx="9924757" cy="5008099"/>
          </a:xfrm>
          <a:prstGeom prst="rect">
            <a:avLst/>
          </a:prstGeom>
        </p:spPr>
      </p:pic>
    </p:spTree>
  </p:cSld>
  <p:clrMapOvr>
    <a:masterClrMapping/>
  </p:clrMapOvr>
  <p:transition spd="med">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分析报告</a:t>
            </a:r>
          </a:p>
        </p:txBody>
      </p:sp>
      <p:cxnSp>
        <p:nvCxnSpPr>
          <p:cNvPr id="7" name="直接连接符 6"/>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941" y="990730"/>
            <a:ext cx="10542109" cy="5211286"/>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41" y="990730"/>
            <a:ext cx="10542109" cy="521128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41" y="990731"/>
            <a:ext cx="10542109" cy="5211284"/>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941" y="990729"/>
            <a:ext cx="10542109" cy="5211284"/>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941" y="990729"/>
            <a:ext cx="10542109" cy="5211284"/>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1" y="990728"/>
            <a:ext cx="10542109" cy="5211284"/>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41" y="990729"/>
            <a:ext cx="10542109" cy="5211284"/>
          </a:xfrm>
          <a:prstGeom prst="rect">
            <a:avLst/>
          </a:prstGeom>
        </p:spPr>
      </p:pic>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941" y="990727"/>
            <a:ext cx="10542109" cy="5211284"/>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4941" y="990728"/>
            <a:ext cx="10542109" cy="5211284"/>
          </a:xfrm>
          <a:prstGeom prst="rect">
            <a:avLst/>
          </a:prstGeom>
        </p:spPr>
      </p:pic>
      <p:pic>
        <p:nvPicPr>
          <p:cNvPr id="27" name="图片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941" y="990727"/>
            <a:ext cx="10542109" cy="5211284"/>
          </a:xfrm>
          <a:prstGeom prst="rect">
            <a:avLst/>
          </a:prstGeom>
        </p:spPr>
      </p:pic>
      <p:pic>
        <p:nvPicPr>
          <p:cNvPr id="29" name="图片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4941" y="1009834"/>
            <a:ext cx="10542109" cy="5192177"/>
          </a:xfrm>
          <a:prstGeom prst="rect">
            <a:avLst/>
          </a:prstGeom>
        </p:spPr>
      </p:pic>
      <p:pic>
        <p:nvPicPr>
          <p:cNvPr id="31" name="图片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4941" y="990726"/>
            <a:ext cx="10542109" cy="5211285"/>
          </a:xfrm>
          <a:prstGeom prst="rect">
            <a:avLst/>
          </a:prstGeom>
        </p:spPr>
      </p:pic>
      <p:pic>
        <p:nvPicPr>
          <p:cNvPr id="33" name="图片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4941" y="990725"/>
            <a:ext cx="10542109" cy="5211284"/>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1000"/>
                                        <p:tgtEl>
                                          <p:spTgt spid="27"/>
                                        </p:tgtEl>
                                      </p:cBhvr>
                                    </p:animEffect>
                                    <p:anim calcmode="lin" valueType="num">
                                      <p:cBhvr>
                                        <p:cTn id="71" dur="1000" fill="hold"/>
                                        <p:tgtEl>
                                          <p:spTgt spid="27"/>
                                        </p:tgtEl>
                                        <p:attrNameLst>
                                          <p:attrName>ppt_x</p:attrName>
                                        </p:attrNameLst>
                                      </p:cBhvr>
                                      <p:tavLst>
                                        <p:tav tm="0">
                                          <p:val>
                                            <p:strVal val="#ppt_x"/>
                                          </p:val>
                                        </p:tav>
                                        <p:tav tm="100000">
                                          <p:val>
                                            <p:strVal val="#ppt_x"/>
                                          </p:val>
                                        </p:tav>
                                      </p:tavLst>
                                    </p:anim>
                                    <p:anim calcmode="lin" valueType="num">
                                      <p:cBhvr>
                                        <p:cTn id="7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000"/>
                                        <p:tgtEl>
                                          <p:spTgt spid="33"/>
                                        </p:tgtEl>
                                      </p:cBhvr>
                                    </p:animEffect>
                                    <p:anim calcmode="lin" valueType="num">
                                      <p:cBhvr>
                                        <p:cTn id="92" dur="1000" fill="hold"/>
                                        <p:tgtEl>
                                          <p:spTgt spid="33"/>
                                        </p:tgtEl>
                                        <p:attrNameLst>
                                          <p:attrName>ppt_x</p:attrName>
                                        </p:attrNameLst>
                                      </p:cBhvr>
                                      <p:tavLst>
                                        <p:tav tm="0">
                                          <p:val>
                                            <p:strVal val="#ppt_x"/>
                                          </p:val>
                                        </p:tav>
                                        <p:tav tm="100000">
                                          <p:val>
                                            <p:strVal val="#ppt_x"/>
                                          </p:val>
                                        </p:tav>
                                      </p:tavLst>
                                    </p:anim>
                                    <p:anim calcmode="lin" valueType="num">
                                      <p:cBhvr>
                                        <p:cTn id="9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765" y="1204779"/>
            <a:ext cx="10178322" cy="511104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65" y="1204778"/>
            <a:ext cx="10178322" cy="5111049"/>
          </a:xfrm>
          <a:prstGeom prst="rect">
            <a:avLst/>
          </a:prstGeom>
        </p:spPr>
      </p:pic>
      <p:sp>
        <p:nvSpPr>
          <p:cNvPr id="8" name="文本框 7"/>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导出报告</a:t>
            </a:r>
          </a:p>
        </p:txBody>
      </p:sp>
      <p:cxnSp>
        <p:nvCxnSpPr>
          <p:cNvPr id="9" name="直接连接符 8"/>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0675" y="2806927"/>
            <a:ext cx="1723549" cy="1015663"/>
          </a:xfrm>
          <a:prstGeom prst="rect">
            <a:avLst/>
          </a:prstGeom>
          <a:noFill/>
        </p:spPr>
        <p:txBody>
          <a:bodyPr wrap="none" rtlCol="0">
            <a:spAutoFit/>
          </a:bodyPr>
          <a:lstStyle/>
          <a:p>
            <a:r>
              <a:rPr lang="zh-CN" altLang="en-US" sz="6000" b="1" dirty="0">
                <a:solidFill>
                  <a:srgbClr val="D00000"/>
                </a:solidFill>
                <a:latin typeface="+mj-ea"/>
                <a:ea typeface="+mj-ea"/>
              </a:rPr>
              <a:t>目录</a:t>
            </a:r>
          </a:p>
        </p:txBody>
      </p:sp>
      <p:grpSp>
        <p:nvGrpSpPr>
          <p:cNvPr id="16" name="组合 15"/>
          <p:cNvGrpSpPr/>
          <p:nvPr/>
        </p:nvGrpSpPr>
        <p:grpSpPr>
          <a:xfrm>
            <a:off x="5146544" y="1644715"/>
            <a:ext cx="3169418" cy="861774"/>
            <a:chOff x="4583456" y="1422885"/>
            <a:chExt cx="3169418" cy="861774"/>
          </a:xfrm>
        </p:grpSpPr>
        <p:sp>
          <p:nvSpPr>
            <p:cNvPr id="4" name="圆角矩形 5"/>
            <p:cNvSpPr>
              <a:spLocks noChangeArrowheads="1"/>
            </p:cNvSpPr>
            <p:nvPr/>
          </p:nvSpPr>
          <p:spPr bwMode="auto">
            <a:xfrm>
              <a:off x="4583456" y="1477922"/>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chemeClr val="tx1"/>
                </a:solidFill>
                <a:latin typeface="宋体" panose="02010600030101010101" pitchFamily="2" charset="-122"/>
                <a:sym typeface="宋体" panose="02010600030101010101" pitchFamily="2" charset="-122"/>
              </a:endParaRPr>
            </a:p>
          </p:txBody>
        </p:sp>
        <p:sp>
          <p:nvSpPr>
            <p:cNvPr id="3" name="文本框 2"/>
            <p:cNvSpPr txBox="1"/>
            <p:nvPr/>
          </p:nvSpPr>
          <p:spPr>
            <a:xfrm>
              <a:off x="4662231" y="1422885"/>
              <a:ext cx="1040670" cy="861774"/>
            </a:xfrm>
            <a:prstGeom prst="rect">
              <a:avLst/>
            </a:prstGeom>
            <a:noFill/>
          </p:spPr>
          <p:txBody>
            <a:bodyPr wrap="none" rtlCol="0">
              <a:spAutoFit/>
            </a:bodyPr>
            <a:lstStyle/>
            <a:p>
              <a:r>
                <a:rPr lang="en-US" altLang="zh-CN" sz="5000" b="1" dirty="0">
                  <a:solidFill>
                    <a:srgbClr val="FF0000"/>
                  </a:solidFill>
                  <a:latin typeface="+mj-lt"/>
                  <a:ea typeface="+mj-ea"/>
                </a:rPr>
                <a:t>01</a:t>
              </a:r>
            </a:p>
          </p:txBody>
        </p:sp>
        <p:sp>
          <p:nvSpPr>
            <p:cNvPr id="5" name="文本框 4"/>
            <p:cNvSpPr txBox="1"/>
            <p:nvPr/>
          </p:nvSpPr>
          <p:spPr>
            <a:xfrm>
              <a:off x="6029325" y="1576773"/>
              <a:ext cx="1723549" cy="553998"/>
            </a:xfrm>
            <a:prstGeom prst="rect">
              <a:avLst/>
            </a:prstGeom>
            <a:noFill/>
          </p:spPr>
          <p:txBody>
            <a:bodyPr wrap="none" rtlCol="0">
              <a:spAutoFit/>
            </a:bodyPr>
            <a:lstStyle/>
            <a:p>
              <a:r>
                <a:rPr lang="zh-CN" altLang="en-US" sz="3000" b="1" dirty="0">
                  <a:solidFill>
                    <a:srgbClr val="FF0000"/>
                  </a:solidFill>
                  <a:latin typeface="+mj-ea"/>
                  <a:ea typeface="+mj-ea"/>
                </a:rPr>
                <a:t>产品介绍</a:t>
              </a:r>
            </a:p>
          </p:txBody>
        </p:sp>
      </p:grpSp>
      <p:grpSp>
        <p:nvGrpSpPr>
          <p:cNvPr id="15" name="组合 14"/>
          <p:cNvGrpSpPr/>
          <p:nvPr/>
        </p:nvGrpSpPr>
        <p:grpSpPr>
          <a:xfrm>
            <a:off x="5146544" y="2535882"/>
            <a:ext cx="3169418" cy="861774"/>
            <a:chOff x="4583456" y="2764363"/>
            <a:chExt cx="3169418" cy="861774"/>
          </a:xfrm>
        </p:grpSpPr>
        <p:sp>
          <p:nvSpPr>
            <p:cNvPr id="6" name="圆角矩形 5"/>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7" name="文本框 6"/>
            <p:cNvSpPr txBox="1"/>
            <p:nvPr/>
          </p:nvSpPr>
          <p:spPr>
            <a:xfrm>
              <a:off x="4662231" y="2764363"/>
              <a:ext cx="1040670" cy="861774"/>
            </a:xfrm>
            <a:prstGeom prst="rect">
              <a:avLst/>
            </a:prstGeom>
            <a:noFill/>
          </p:spPr>
          <p:txBody>
            <a:bodyPr wrap="none" rtlCol="0">
              <a:spAutoFit/>
            </a:bodyPr>
            <a:lstStyle/>
            <a:p>
              <a:r>
                <a:rPr lang="en-US" altLang="zh-CN" sz="5000" b="1" dirty="0">
                  <a:latin typeface="+mj-lt"/>
                  <a:ea typeface="+mj-ea"/>
                </a:rPr>
                <a:t>02</a:t>
              </a:r>
            </a:p>
          </p:txBody>
        </p:sp>
        <p:sp>
          <p:nvSpPr>
            <p:cNvPr id="8"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产品流程</a:t>
              </a:r>
            </a:p>
          </p:txBody>
        </p:sp>
      </p:grpSp>
      <p:sp>
        <p:nvSpPr>
          <p:cNvPr id="21" name="文本框 20"/>
          <p:cNvSpPr txBox="1"/>
          <p:nvPr/>
        </p:nvSpPr>
        <p:spPr>
          <a:xfrm>
            <a:off x="1650470" y="3822590"/>
            <a:ext cx="1608133" cy="369332"/>
          </a:xfrm>
          <a:prstGeom prst="rect">
            <a:avLst/>
          </a:prstGeom>
          <a:noFill/>
        </p:spPr>
        <p:txBody>
          <a:bodyPr wrap="none" rtlCol="0">
            <a:spAutoFit/>
          </a:bodyPr>
          <a:lstStyle/>
          <a:p>
            <a:r>
              <a:rPr lang="en-US" altLang="zh-CN" dirty="0">
                <a:solidFill>
                  <a:srgbClr val="D00000"/>
                </a:solidFill>
                <a:latin typeface="+mj-lt"/>
              </a:rPr>
              <a:t>CONTENTS</a:t>
            </a:r>
            <a:endParaRPr lang="zh-CN" altLang="en-US" dirty="0">
              <a:solidFill>
                <a:srgbClr val="D00000"/>
              </a:solidFill>
              <a:latin typeface="+mj-lt"/>
            </a:endParaRPr>
          </a:p>
        </p:txBody>
      </p:sp>
      <p:grpSp>
        <p:nvGrpSpPr>
          <p:cNvPr id="13" name="组合 12"/>
          <p:cNvGrpSpPr/>
          <p:nvPr/>
        </p:nvGrpSpPr>
        <p:grpSpPr>
          <a:xfrm>
            <a:off x="5146544" y="3380058"/>
            <a:ext cx="3169418" cy="861774"/>
            <a:chOff x="4583456" y="2764363"/>
            <a:chExt cx="3169418" cy="861774"/>
          </a:xfrm>
        </p:grpSpPr>
        <p:sp>
          <p:nvSpPr>
            <p:cNvPr id="14" name="圆角矩形 13"/>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7" name="文本框 6"/>
            <p:cNvSpPr txBox="1"/>
            <p:nvPr/>
          </p:nvSpPr>
          <p:spPr>
            <a:xfrm>
              <a:off x="4662231" y="2764363"/>
              <a:ext cx="1040670" cy="861774"/>
            </a:xfrm>
            <a:prstGeom prst="rect">
              <a:avLst/>
            </a:prstGeom>
            <a:noFill/>
          </p:spPr>
          <p:txBody>
            <a:bodyPr wrap="none" rtlCol="0">
              <a:spAutoFit/>
            </a:bodyPr>
            <a:lstStyle/>
            <a:p>
              <a:r>
                <a:rPr lang="en-US" altLang="zh-CN" sz="5000" b="1" dirty="0">
                  <a:latin typeface="+mj-lt"/>
                  <a:ea typeface="+mj-ea"/>
                </a:rPr>
                <a:t>03</a:t>
              </a:r>
            </a:p>
          </p:txBody>
        </p:sp>
        <p:sp>
          <p:nvSpPr>
            <p:cNvPr id="18"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计费规则</a:t>
              </a:r>
            </a:p>
          </p:txBody>
        </p:sp>
      </p:grpSp>
      <p:grpSp>
        <p:nvGrpSpPr>
          <p:cNvPr id="9" name="组合 8"/>
          <p:cNvGrpSpPr/>
          <p:nvPr/>
        </p:nvGrpSpPr>
        <p:grpSpPr>
          <a:xfrm>
            <a:off x="5146544" y="4256358"/>
            <a:ext cx="3169418" cy="920750"/>
            <a:chOff x="4583456" y="2764363"/>
            <a:chExt cx="3169418" cy="920750"/>
          </a:xfrm>
        </p:grpSpPr>
        <p:sp>
          <p:nvSpPr>
            <p:cNvPr id="10" name="圆角矩形 9"/>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1" name="文本框 6"/>
            <p:cNvSpPr txBox="1"/>
            <p:nvPr/>
          </p:nvSpPr>
          <p:spPr>
            <a:xfrm>
              <a:off x="4662231" y="2764363"/>
              <a:ext cx="1031240" cy="920750"/>
            </a:xfrm>
            <a:prstGeom prst="rect">
              <a:avLst/>
            </a:prstGeom>
            <a:noFill/>
          </p:spPr>
          <p:txBody>
            <a:bodyPr wrap="none" rtlCol="0">
              <a:spAutoFit/>
            </a:bodyPr>
            <a:lstStyle/>
            <a:p>
              <a:r>
                <a:rPr lang="en-US" altLang="zh-CN" sz="5000" b="1" dirty="0">
                  <a:latin typeface="+mj-lt"/>
                  <a:ea typeface="+mj-ea"/>
                </a:rPr>
                <a:t>04</a:t>
              </a:r>
            </a:p>
          </p:txBody>
        </p:sp>
        <p:sp>
          <p:nvSpPr>
            <p:cNvPr id="12"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产品优势</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645276" cy="523220"/>
          </a:xfrm>
          <a:prstGeom prst="rect">
            <a:avLst/>
          </a:prstGeom>
          <a:noFill/>
        </p:spPr>
        <p:txBody>
          <a:bodyPr wrap="none" rtlCol="0">
            <a:spAutoFit/>
          </a:bodyPr>
          <a:lstStyle/>
          <a:p>
            <a:r>
              <a:rPr lang="zh-CN" altLang="en-US" sz="2800" b="1" dirty="0">
                <a:solidFill>
                  <a:srgbClr val="D00000"/>
                </a:solidFill>
                <a:latin typeface="+mj-ea"/>
              </a:rPr>
              <a:t>实例演示</a:t>
            </a:r>
            <a:r>
              <a:rPr lang="en-US" altLang="zh-CN" sz="2800" b="1" dirty="0">
                <a:solidFill>
                  <a:srgbClr val="D00000"/>
                </a:solidFill>
                <a:latin typeface="+mj-ea"/>
              </a:rPr>
              <a:t>-CRM</a:t>
            </a:r>
            <a:endParaRPr lang="zh-CN" altLang="en-US" sz="2800" b="1" dirty="0">
              <a:solidFill>
                <a:srgbClr val="D00000"/>
              </a:solidFill>
              <a:latin typeface="+mj-ea"/>
            </a:endParaRP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989744" y="1404732"/>
            <a:ext cx="1588356" cy="13793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zh-CN" sz="2400" b="1" dirty="0">
                <a:solidFill>
                  <a:srgbClr val="C00000"/>
                </a:solidFill>
                <a:latin typeface="微软雅黑" panose="020B0503020204020204" pitchFamily="34" charset="-122"/>
                <a:ea typeface="微软雅黑" panose="020B0503020204020204" pitchFamily="34" charset="-122"/>
              </a:rPr>
              <a:t>需求调研</a:t>
            </a:r>
          </a:p>
        </p:txBody>
      </p:sp>
      <p:sp>
        <p:nvSpPr>
          <p:cNvPr id="3" name="五边形 2"/>
          <p:cNvSpPr/>
          <p:nvPr/>
        </p:nvSpPr>
        <p:spPr>
          <a:xfrm>
            <a:off x="2863215" y="1404731"/>
            <a:ext cx="6956646" cy="1379323"/>
          </a:xfrm>
          <a:prstGeom prst="homePlat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3054350" y="1499870"/>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1.</a:t>
            </a:r>
            <a:r>
              <a:rPr lang="zh-CN" altLang="en-US" sz="1600" dirty="0">
                <a:solidFill>
                  <a:srgbClr val="C00000"/>
                </a:solidFill>
                <a:latin typeface="微软雅黑" panose="020B0503020204020204" pitchFamily="34" charset="-122"/>
                <a:ea typeface="微软雅黑" panose="020B0503020204020204" pitchFamily="34" charset="-122"/>
              </a:rPr>
              <a:t>系统拓扑</a:t>
            </a:r>
          </a:p>
        </p:txBody>
      </p:sp>
      <p:sp>
        <p:nvSpPr>
          <p:cNvPr id="7" name="矩形 6"/>
          <p:cNvSpPr/>
          <p:nvPr/>
        </p:nvSpPr>
        <p:spPr>
          <a:xfrm>
            <a:off x="4971415" y="1523779"/>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2.</a:t>
            </a:r>
            <a:r>
              <a:rPr lang="zh-CN" altLang="en-US" sz="1600" dirty="0">
                <a:solidFill>
                  <a:srgbClr val="C00000"/>
                </a:solidFill>
                <a:latin typeface="微软雅黑" panose="020B0503020204020204" pitchFamily="34" charset="-122"/>
                <a:ea typeface="微软雅黑" panose="020B0503020204020204" pitchFamily="34" charset="-122"/>
              </a:rPr>
              <a:t>业务场景</a:t>
            </a:r>
          </a:p>
        </p:txBody>
      </p:sp>
      <p:sp>
        <p:nvSpPr>
          <p:cNvPr id="8" name="矩形 7"/>
          <p:cNvSpPr/>
          <p:nvPr/>
        </p:nvSpPr>
        <p:spPr>
          <a:xfrm>
            <a:off x="6888480" y="1499870"/>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3.</a:t>
            </a:r>
            <a:r>
              <a:rPr lang="zh-CN" altLang="en-US" sz="1600" dirty="0">
                <a:solidFill>
                  <a:srgbClr val="C00000"/>
                </a:solidFill>
                <a:latin typeface="微软雅黑" panose="020B0503020204020204" pitchFamily="34" charset="-122"/>
                <a:ea typeface="微软雅黑" panose="020B0503020204020204" pitchFamily="34" charset="-122"/>
              </a:rPr>
              <a:t>业务数据量</a:t>
            </a:r>
          </a:p>
        </p:txBody>
      </p:sp>
      <p:sp>
        <p:nvSpPr>
          <p:cNvPr id="10" name="矩形 9"/>
          <p:cNvSpPr/>
          <p:nvPr/>
        </p:nvSpPr>
        <p:spPr>
          <a:xfrm>
            <a:off x="3054350" y="2153920"/>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4.</a:t>
            </a:r>
            <a:r>
              <a:rPr lang="zh-CN" altLang="en-US" sz="1600" dirty="0">
                <a:solidFill>
                  <a:srgbClr val="C00000"/>
                </a:solidFill>
                <a:latin typeface="微软雅黑" panose="020B0503020204020204" pitchFamily="34" charset="-122"/>
                <a:ea typeface="微软雅黑" panose="020B0503020204020204" pitchFamily="34" charset="-122"/>
              </a:rPr>
              <a:t>性能指标</a:t>
            </a:r>
          </a:p>
        </p:txBody>
      </p:sp>
      <p:sp>
        <p:nvSpPr>
          <p:cNvPr id="13" name="矩形 12"/>
          <p:cNvSpPr/>
          <p:nvPr/>
        </p:nvSpPr>
        <p:spPr>
          <a:xfrm>
            <a:off x="4971415" y="2153920"/>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5.</a:t>
            </a:r>
            <a:r>
              <a:rPr lang="zh-CN" altLang="en-US" sz="1600" dirty="0">
                <a:solidFill>
                  <a:srgbClr val="C00000"/>
                </a:solidFill>
                <a:latin typeface="微软雅黑" panose="020B0503020204020204" pitchFamily="34" charset="-122"/>
                <a:ea typeface="微软雅黑" panose="020B0503020204020204" pitchFamily="34" charset="-122"/>
              </a:rPr>
              <a:t>环境配置</a:t>
            </a:r>
          </a:p>
        </p:txBody>
      </p:sp>
      <p:sp>
        <p:nvSpPr>
          <p:cNvPr id="16" name="矩形 15"/>
          <p:cNvSpPr/>
          <p:nvPr/>
        </p:nvSpPr>
        <p:spPr>
          <a:xfrm>
            <a:off x="1013516" y="3067040"/>
            <a:ext cx="1588356" cy="13793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测试执行</a:t>
            </a:r>
            <a:endParaRPr lang="zh-CN" altLang="zh-CN" sz="2400" b="1" dirty="0">
              <a:solidFill>
                <a:srgbClr val="C00000"/>
              </a:solidFill>
              <a:latin typeface="微软雅黑" panose="020B0503020204020204" pitchFamily="34" charset="-122"/>
              <a:ea typeface="微软雅黑" panose="020B0503020204020204" pitchFamily="34" charset="-122"/>
            </a:endParaRPr>
          </a:p>
        </p:txBody>
      </p:sp>
      <p:sp>
        <p:nvSpPr>
          <p:cNvPr id="17" name="五边形 2"/>
          <p:cNvSpPr/>
          <p:nvPr/>
        </p:nvSpPr>
        <p:spPr>
          <a:xfrm>
            <a:off x="2863215" y="3067036"/>
            <a:ext cx="6956646" cy="1379323"/>
          </a:xfrm>
          <a:prstGeom prst="homePlat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3054169" y="3204247"/>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1.</a:t>
            </a:r>
            <a:r>
              <a:rPr lang="zh-CN" altLang="en-US" sz="1600" dirty="0">
                <a:solidFill>
                  <a:srgbClr val="C00000"/>
                </a:solidFill>
                <a:latin typeface="微软雅黑" panose="020B0503020204020204" pitchFamily="34" charset="-122"/>
                <a:ea typeface="微软雅黑" panose="020B0503020204020204" pitchFamily="34" charset="-122"/>
              </a:rPr>
              <a:t>测试计划</a:t>
            </a:r>
          </a:p>
        </p:txBody>
      </p:sp>
      <p:sp>
        <p:nvSpPr>
          <p:cNvPr id="20" name="矩形 19"/>
          <p:cNvSpPr/>
          <p:nvPr/>
        </p:nvSpPr>
        <p:spPr>
          <a:xfrm>
            <a:off x="4971415" y="3190369"/>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2.</a:t>
            </a:r>
            <a:r>
              <a:rPr lang="zh-CN" altLang="en-US" sz="1600" dirty="0">
                <a:solidFill>
                  <a:srgbClr val="C00000"/>
                </a:solidFill>
                <a:latin typeface="微软雅黑" panose="020B0503020204020204" pitchFamily="34" charset="-122"/>
                <a:ea typeface="微软雅黑" panose="020B0503020204020204" pitchFamily="34" charset="-122"/>
              </a:rPr>
              <a:t>测试用例</a:t>
            </a:r>
          </a:p>
        </p:txBody>
      </p:sp>
      <p:sp>
        <p:nvSpPr>
          <p:cNvPr id="21" name="矩形 20"/>
          <p:cNvSpPr/>
          <p:nvPr/>
        </p:nvSpPr>
        <p:spPr>
          <a:xfrm>
            <a:off x="6949163" y="3204247"/>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3.</a:t>
            </a:r>
            <a:r>
              <a:rPr lang="zh-CN" altLang="en-US" sz="1600" dirty="0">
                <a:solidFill>
                  <a:srgbClr val="C00000"/>
                </a:solidFill>
                <a:latin typeface="微软雅黑" panose="020B0503020204020204" pitchFamily="34" charset="-122"/>
                <a:ea typeface="微软雅黑" panose="020B0503020204020204" pitchFamily="34" charset="-122"/>
              </a:rPr>
              <a:t>脚本准备</a:t>
            </a:r>
          </a:p>
        </p:txBody>
      </p:sp>
      <p:sp>
        <p:nvSpPr>
          <p:cNvPr id="22" name="矩形 21"/>
          <p:cNvSpPr/>
          <p:nvPr/>
        </p:nvSpPr>
        <p:spPr>
          <a:xfrm>
            <a:off x="3054169" y="3822977"/>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4.</a:t>
            </a:r>
            <a:r>
              <a:rPr lang="zh-CN" altLang="en-US" sz="1600" dirty="0">
                <a:solidFill>
                  <a:srgbClr val="C00000"/>
                </a:solidFill>
                <a:latin typeface="微软雅黑" panose="020B0503020204020204" pitchFamily="34" charset="-122"/>
                <a:ea typeface="微软雅黑" panose="020B0503020204020204" pitchFamily="34" charset="-122"/>
              </a:rPr>
              <a:t>场景设计</a:t>
            </a:r>
          </a:p>
        </p:txBody>
      </p:sp>
      <p:sp>
        <p:nvSpPr>
          <p:cNvPr id="23" name="矩形 22"/>
          <p:cNvSpPr/>
          <p:nvPr/>
        </p:nvSpPr>
        <p:spPr>
          <a:xfrm>
            <a:off x="4971415" y="3822977"/>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5.</a:t>
            </a:r>
            <a:r>
              <a:rPr lang="zh-CN" altLang="en-US" sz="1600" dirty="0">
                <a:solidFill>
                  <a:srgbClr val="C00000"/>
                </a:solidFill>
                <a:latin typeface="微软雅黑" panose="020B0503020204020204" pitchFamily="34" charset="-122"/>
                <a:ea typeface="微软雅黑" panose="020B0503020204020204" pitchFamily="34" charset="-122"/>
              </a:rPr>
              <a:t>场景执行</a:t>
            </a:r>
          </a:p>
        </p:txBody>
      </p:sp>
      <p:sp>
        <p:nvSpPr>
          <p:cNvPr id="24" name="矩形 23"/>
          <p:cNvSpPr/>
          <p:nvPr/>
        </p:nvSpPr>
        <p:spPr>
          <a:xfrm>
            <a:off x="6949163" y="3835678"/>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6.</a:t>
            </a:r>
            <a:r>
              <a:rPr lang="zh-CN" altLang="en-US" sz="1600" dirty="0">
                <a:solidFill>
                  <a:srgbClr val="C00000"/>
                </a:solidFill>
                <a:latin typeface="微软雅黑" panose="020B0503020204020204" pitchFamily="34" charset="-122"/>
                <a:ea typeface="微软雅黑" panose="020B0503020204020204" pitchFamily="34" charset="-122"/>
              </a:rPr>
              <a:t>实时监控</a:t>
            </a:r>
          </a:p>
        </p:txBody>
      </p:sp>
      <p:sp>
        <p:nvSpPr>
          <p:cNvPr id="25" name="矩形 24"/>
          <p:cNvSpPr/>
          <p:nvPr/>
        </p:nvSpPr>
        <p:spPr>
          <a:xfrm>
            <a:off x="1013516" y="4648908"/>
            <a:ext cx="1588356" cy="13793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结果分析</a:t>
            </a:r>
            <a:endParaRPr lang="zh-CN" altLang="zh-CN" sz="2400" b="1" dirty="0">
              <a:solidFill>
                <a:srgbClr val="C00000"/>
              </a:solidFill>
              <a:latin typeface="微软雅黑" panose="020B0503020204020204" pitchFamily="34" charset="-122"/>
              <a:ea typeface="微软雅黑" panose="020B0503020204020204" pitchFamily="34" charset="-122"/>
            </a:endParaRPr>
          </a:p>
        </p:txBody>
      </p:sp>
      <p:sp>
        <p:nvSpPr>
          <p:cNvPr id="27" name="五边形 2"/>
          <p:cNvSpPr/>
          <p:nvPr/>
        </p:nvSpPr>
        <p:spPr>
          <a:xfrm>
            <a:off x="2863215" y="4648908"/>
            <a:ext cx="6956646" cy="1379323"/>
          </a:xfrm>
          <a:prstGeom prst="homePlat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28" name="矩形 27"/>
          <p:cNvSpPr/>
          <p:nvPr/>
        </p:nvSpPr>
        <p:spPr>
          <a:xfrm>
            <a:off x="3054169" y="4805680"/>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1.</a:t>
            </a:r>
            <a:r>
              <a:rPr lang="zh-CN" altLang="en-US" sz="1600" dirty="0">
                <a:solidFill>
                  <a:srgbClr val="C00000"/>
                </a:solidFill>
                <a:latin typeface="微软雅黑" panose="020B0503020204020204" pitchFamily="34" charset="-122"/>
                <a:ea typeface="微软雅黑" panose="020B0503020204020204" pitchFamily="34" charset="-122"/>
              </a:rPr>
              <a:t>结果统计</a:t>
            </a:r>
          </a:p>
        </p:txBody>
      </p:sp>
      <p:sp>
        <p:nvSpPr>
          <p:cNvPr id="29" name="矩形 28"/>
          <p:cNvSpPr/>
          <p:nvPr/>
        </p:nvSpPr>
        <p:spPr>
          <a:xfrm>
            <a:off x="4971415" y="4808726"/>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2.</a:t>
            </a:r>
            <a:r>
              <a:rPr lang="zh-CN" altLang="en-US" sz="1600" dirty="0">
                <a:solidFill>
                  <a:srgbClr val="C00000"/>
                </a:solidFill>
                <a:latin typeface="微软雅黑" panose="020B0503020204020204" pitchFamily="34" charset="-122"/>
                <a:ea typeface="微软雅黑" panose="020B0503020204020204" pitchFamily="34" charset="-122"/>
              </a:rPr>
              <a:t>结果分析</a:t>
            </a:r>
          </a:p>
        </p:txBody>
      </p:sp>
      <p:sp>
        <p:nvSpPr>
          <p:cNvPr id="30" name="矩形 29"/>
          <p:cNvSpPr/>
          <p:nvPr/>
        </p:nvSpPr>
        <p:spPr>
          <a:xfrm>
            <a:off x="6888480" y="4786117"/>
            <a:ext cx="1631950" cy="5524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3.</a:t>
            </a:r>
            <a:r>
              <a:rPr lang="zh-CN" altLang="en-US" sz="1600" dirty="0">
                <a:solidFill>
                  <a:srgbClr val="C00000"/>
                </a:solidFill>
                <a:latin typeface="微软雅黑" panose="020B0503020204020204" pitchFamily="34" charset="-122"/>
                <a:ea typeface="微软雅黑" panose="020B0503020204020204" pitchFamily="34" charset="-122"/>
              </a:rPr>
              <a:t>系统调优</a:t>
            </a:r>
          </a:p>
        </p:txBody>
      </p:sp>
    </p:spTree>
  </p:cSld>
  <p:clrMapOvr>
    <a:masterClrMapping/>
  </p:clrMapOvr>
  <p:transition spd="med">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645276" cy="523220"/>
          </a:xfrm>
          <a:prstGeom prst="rect">
            <a:avLst/>
          </a:prstGeom>
          <a:noFill/>
        </p:spPr>
        <p:txBody>
          <a:bodyPr wrap="none" rtlCol="0">
            <a:spAutoFit/>
          </a:bodyPr>
          <a:lstStyle/>
          <a:p>
            <a:r>
              <a:rPr lang="zh-CN" altLang="en-US" sz="2800" b="1" dirty="0">
                <a:solidFill>
                  <a:srgbClr val="D00000"/>
                </a:solidFill>
                <a:latin typeface="+mj-ea"/>
              </a:rPr>
              <a:t>实例演示</a:t>
            </a:r>
            <a:r>
              <a:rPr lang="en-US" altLang="zh-CN" sz="2800" b="1" dirty="0">
                <a:solidFill>
                  <a:srgbClr val="D00000"/>
                </a:solidFill>
                <a:latin typeface="+mj-ea"/>
              </a:rPr>
              <a:t>-CRM</a:t>
            </a:r>
            <a:endParaRPr lang="zh-CN" altLang="en-US" sz="2800" b="1" dirty="0">
              <a:solidFill>
                <a:srgbClr val="D00000"/>
              </a:solidFill>
              <a:latin typeface="+mj-ea"/>
            </a:endParaRP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1048055959"/>
              </p:ext>
            </p:extLst>
          </p:nvPr>
        </p:nvGraphicFramePr>
        <p:xfrm>
          <a:off x="815004" y="1110000"/>
          <a:ext cx="10561983" cy="5366005"/>
        </p:xfrm>
        <a:graphic>
          <a:graphicData uri="http://schemas.openxmlformats.org/drawingml/2006/table">
            <a:tbl>
              <a:tblPr firstRow="1" firstCol="1" bandRow="1">
                <a:tableStyleId>{5C22544A-7EE6-4342-B048-85BDC9FD1C3A}</a:tableStyleId>
              </a:tblPr>
              <a:tblGrid>
                <a:gridCol w="1411176">
                  <a:extLst>
                    <a:ext uri="{9D8B030D-6E8A-4147-A177-3AD203B41FA5}">
                      <a16:colId xmlns:a16="http://schemas.microsoft.com/office/drawing/2014/main" val="20000"/>
                    </a:ext>
                  </a:extLst>
                </a:gridCol>
                <a:gridCol w="945746">
                  <a:extLst>
                    <a:ext uri="{9D8B030D-6E8A-4147-A177-3AD203B41FA5}">
                      <a16:colId xmlns:a16="http://schemas.microsoft.com/office/drawing/2014/main" val="20001"/>
                    </a:ext>
                  </a:extLst>
                </a:gridCol>
                <a:gridCol w="1085671">
                  <a:extLst>
                    <a:ext uri="{9D8B030D-6E8A-4147-A177-3AD203B41FA5}">
                      <a16:colId xmlns:a16="http://schemas.microsoft.com/office/drawing/2014/main" val="20002"/>
                    </a:ext>
                  </a:extLst>
                </a:gridCol>
                <a:gridCol w="1377435">
                  <a:extLst>
                    <a:ext uri="{9D8B030D-6E8A-4147-A177-3AD203B41FA5}">
                      <a16:colId xmlns:a16="http://schemas.microsoft.com/office/drawing/2014/main" val="20003"/>
                    </a:ext>
                  </a:extLst>
                </a:gridCol>
                <a:gridCol w="1377435">
                  <a:extLst>
                    <a:ext uri="{9D8B030D-6E8A-4147-A177-3AD203B41FA5}">
                      <a16:colId xmlns:a16="http://schemas.microsoft.com/office/drawing/2014/main" val="20004"/>
                    </a:ext>
                  </a:extLst>
                </a:gridCol>
                <a:gridCol w="1149184">
                  <a:extLst>
                    <a:ext uri="{9D8B030D-6E8A-4147-A177-3AD203B41FA5}">
                      <a16:colId xmlns:a16="http://schemas.microsoft.com/office/drawing/2014/main" val="20005"/>
                    </a:ext>
                  </a:extLst>
                </a:gridCol>
                <a:gridCol w="1149184">
                  <a:extLst>
                    <a:ext uri="{9D8B030D-6E8A-4147-A177-3AD203B41FA5}">
                      <a16:colId xmlns:a16="http://schemas.microsoft.com/office/drawing/2014/main" val="20006"/>
                    </a:ext>
                  </a:extLst>
                </a:gridCol>
                <a:gridCol w="1033076">
                  <a:extLst>
                    <a:ext uri="{9D8B030D-6E8A-4147-A177-3AD203B41FA5}">
                      <a16:colId xmlns:a16="http://schemas.microsoft.com/office/drawing/2014/main" val="20007"/>
                    </a:ext>
                  </a:extLst>
                </a:gridCol>
                <a:gridCol w="1033076">
                  <a:extLst>
                    <a:ext uri="{9D8B030D-6E8A-4147-A177-3AD203B41FA5}">
                      <a16:colId xmlns:a16="http://schemas.microsoft.com/office/drawing/2014/main" val="20008"/>
                    </a:ext>
                  </a:extLst>
                </a:gridCol>
              </a:tblGrid>
              <a:tr h="270355">
                <a:tc>
                  <a:txBody>
                    <a:bodyPr/>
                    <a:lstStyle/>
                    <a:p>
                      <a:pPr algn="l">
                        <a:spcAft>
                          <a:spcPts val="0"/>
                        </a:spcAft>
                      </a:pPr>
                      <a:r>
                        <a:rPr lang="zh-CN" sz="1400" kern="100" dirty="0">
                          <a:solidFill>
                            <a:schemeClr val="tx1"/>
                          </a:solidFill>
                          <a:effectLst/>
                        </a:rPr>
                        <a:t>项目名称</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3">
                  <a:txBody>
                    <a:bodyPr/>
                    <a:lstStyle/>
                    <a:p>
                      <a:pPr algn="just">
                        <a:spcAft>
                          <a:spcPts val="0"/>
                        </a:spcAft>
                      </a:pPr>
                      <a:r>
                        <a:rPr lang="en-US" sz="1400" kern="100">
                          <a:solidFill>
                            <a:schemeClr val="tx1"/>
                          </a:solidFill>
                          <a:effectLst/>
                        </a:rPr>
                        <a:t>CRM</a:t>
                      </a:r>
                      <a:r>
                        <a:rPr lang="zh-CN" sz="1400" kern="100">
                          <a:solidFill>
                            <a:schemeClr val="tx1"/>
                          </a:solidFill>
                          <a:effectLst/>
                        </a:rPr>
                        <a:t>客户关系管理系统</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a:txBody>
                    <a:bodyPr/>
                    <a:lstStyle/>
                    <a:p>
                      <a:pPr algn="just">
                        <a:spcAft>
                          <a:spcPts val="0"/>
                        </a:spcAft>
                      </a:pPr>
                      <a:r>
                        <a:rPr lang="zh-CN" sz="1400" kern="100">
                          <a:solidFill>
                            <a:schemeClr val="tx1"/>
                          </a:solidFill>
                          <a:effectLst/>
                        </a:rPr>
                        <a:t>子项目名称</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4">
                  <a:txBody>
                    <a:bodyPr/>
                    <a:lstStyle/>
                    <a:p>
                      <a:pPr algn="just">
                        <a:spcAft>
                          <a:spcPts val="0"/>
                        </a:spcAft>
                      </a:pPr>
                      <a:r>
                        <a:rPr lang="en-US" sz="1400" kern="100">
                          <a:solidFill>
                            <a:schemeClr val="tx1"/>
                          </a:solidFill>
                          <a:effectLst/>
                        </a:rPr>
                        <a:t> </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3745">
                <a:tc>
                  <a:txBody>
                    <a:bodyPr/>
                    <a:lstStyle/>
                    <a:p>
                      <a:pPr algn="l">
                        <a:spcAft>
                          <a:spcPts val="0"/>
                        </a:spcAft>
                      </a:pPr>
                      <a:r>
                        <a:rPr lang="zh-CN" sz="1400" kern="100">
                          <a:solidFill>
                            <a:schemeClr val="tx1"/>
                          </a:solidFill>
                          <a:effectLst/>
                        </a:rPr>
                        <a:t>用例设计人</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3">
                  <a:txBody>
                    <a:bodyPr/>
                    <a:lstStyle/>
                    <a:p>
                      <a:pPr algn="just">
                        <a:spcAft>
                          <a:spcPts val="0"/>
                        </a:spcAft>
                      </a:pPr>
                      <a:r>
                        <a:rPr lang="en-US" sz="1400" kern="100">
                          <a:solidFill>
                            <a:schemeClr val="tx1"/>
                          </a:solidFill>
                          <a:effectLst/>
                        </a:rPr>
                        <a:t> </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a:txBody>
                    <a:bodyPr/>
                    <a:lstStyle/>
                    <a:p>
                      <a:pPr algn="just">
                        <a:spcAft>
                          <a:spcPts val="0"/>
                        </a:spcAft>
                      </a:pPr>
                      <a:r>
                        <a:rPr lang="zh-CN" sz="1400" kern="100">
                          <a:solidFill>
                            <a:schemeClr val="tx1"/>
                          </a:solidFill>
                          <a:effectLst/>
                        </a:rPr>
                        <a:t>用例总数</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4">
                  <a:txBody>
                    <a:bodyPr/>
                    <a:lstStyle/>
                    <a:p>
                      <a:pPr algn="just">
                        <a:spcAft>
                          <a:spcPts val="0"/>
                        </a:spcAft>
                      </a:pPr>
                      <a:r>
                        <a:rPr lang="en-US" sz="1400" kern="100">
                          <a:solidFill>
                            <a:schemeClr val="tx1"/>
                          </a:solidFill>
                          <a:effectLst/>
                        </a:rPr>
                        <a:t> </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07134">
                <a:tc>
                  <a:txBody>
                    <a:bodyPr/>
                    <a:lstStyle/>
                    <a:p>
                      <a:pPr algn="l">
                        <a:spcAft>
                          <a:spcPts val="0"/>
                        </a:spcAft>
                      </a:pPr>
                      <a:br>
                        <a:rPr lang="en-US" sz="1400" kern="100">
                          <a:solidFill>
                            <a:schemeClr val="tx1"/>
                          </a:solidFill>
                          <a:effectLst/>
                        </a:rPr>
                      </a:br>
                      <a:r>
                        <a:rPr lang="zh-CN" sz="1400" kern="100">
                          <a:solidFill>
                            <a:schemeClr val="tx1"/>
                          </a:solidFill>
                          <a:effectLst/>
                        </a:rPr>
                        <a:t>用例包名称</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3">
                  <a:txBody>
                    <a:bodyPr/>
                    <a:lstStyle/>
                    <a:p>
                      <a:pPr algn="just">
                        <a:spcAft>
                          <a:spcPts val="0"/>
                        </a:spcAft>
                      </a:pPr>
                      <a:r>
                        <a:rPr lang="zh-CN" sz="1400" kern="100" dirty="0">
                          <a:solidFill>
                            <a:schemeClr val="tx1"/>
                          </a:solidFill>
                          <a:effectLst/>
                        </a:rPr>
                        <a:t>登入</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a:txBody>
                    <a:bodyPr/>
                    <a:lstStyle/>
                    <a:p>
                      <a:pPr algn="just">
                        <a:spcAft>
                          <a:spcPts val="0"/>
                        </a:spcAft>
                      </a:pPr>
                      <a:r>
                        <a:rPr lang="zh-CN" sz="1400" kern="100">
                          <a:solidFill>
                            <a:schemeClr val="tx1"/>
                          </a:solidFill>
                          <a:effectLst/>
                        </a:rPr>
                        <a:t>用例包编号</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4">
                  <a:txBody>
                    <a:bodyPr/>
                    <a:lstStyle/>
                    <a:p>
                      <a:pPr algn="just">
                        <a:spcAft>
                          <a:spcPts val="0"/>
                        </a:spcAft>
                      </a:pPr>
                      <a:r>
                        <a:rPr lang="en-US" sz="1400" kern="100">
                          <a:solidFill>
                            <a:schemeClr val="tx1"/>
                          </a:solidFill>
                          <a:effectLst/>
                        </a:rPr>
                        <a:t>LOGIN</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283745">
                <a:tc>
                  <a:txBody>
                    <a:bodyPr/>
                    <a:lstStyle/>
                    <a:p>
                      <a:pPr algn="l">
                        <a:spcAft>
                          <a:spcPts val="0"/>
                        </a:spcAft>
                      </a:pPr>
                      <a:r>
                        <a:rPr lang="zh-CN" sz="1400" kern="100">
                          <a:solidFill>
                            <a:schemeClr val="tx1"/>
                          </a:solidFill>
                          <a:effectLst/>
                        </a:rPr>
                        <a:t>重要程度</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3">
                  <a:txBody>
                    <a:bodyPr/>
                    <a:lstStyle/>
                    <a:p>
                      <a:pPr algn="just">
                        <a:spcAft>
                          <a:spcPts val="0"/>
                        </a:spcAft>
                      </a:pPr>
                      <a:r>
                        <a:rPr lang="zh-CN" sz="1400" kern="100" dirty="0">
                          <a:solidFill>
                            <a:schemeClr val="tx1"/>
                          </a:solidFill>
                          <a:effectLst/>
                        </a:rPr>
                        <a:t>重要</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a:txBody>
                    <a:bodyPr/>
                    <a:lstStyle/>
                    <a:p>
                      <a:pPr algn="just">
                        <a:spcAft>
                          <a:spcPts val="0"/>
                        </a:spcAft>
                      </a:pPr>
                      <a:r>
                        <a:rPr lang="zh-CN" sz="1400" kern="100">
                          <a:solidFill>
                            <a:schemeClr val="tx1"/>
                          </a:solidFill>
                          <a:effectLst/>
                        </a:rPr>
                        <a:t>初始数据量</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4">
                  <a:txBody>
                    <a:bodyPr/>
                    <a:lstStyle/>
                    <a:p>
                      <a:pPr algn="just">
                        <a:spcAft>
                          <a:spcPts val="0"/>
                        </a:spcAft>
                      </a:pPr>
                      <a:r>
                        <a:rPr lang="en-US" sz="1400" kern="100">
                          <a:solidFill>
                            <a:schemeClr val="tx1"/>
                          </a:solidFill>
                          <a:effectLst/>
                        </a:rPr>
                        <a:t>——</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70355">
                <a:tc>
                  <a:txBody>
                    <a:bodyPr/>
                    <a:lstStyle/>
                    <a:p>
                      <a:pPr algn="l">
                        <a:spcAft>
                          <a:spcPts val="0"/>
                        </a:spcAft>
                      </a:pPr>
                      <a:r>
                        <a:rPr lang="zh-CN" sz="1400" kern="100">
                          <a:solidFill>
                            <a:schemeClr val="tx1"/>
                          </a:solidFill>
                          <a:effectLst/>
                        </a:rPr>
                        <a:t>测试人</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3">
                  <a:txBody>
                    <a:bodyPr/>
                    <a:lstStyle/>
                    <a:p>
                      <a:pPr algn="just">
                        <a:spcAft>
                          <a:spcPts val="0"/>
                        </a:spcAft>
                      </a:pPr>
                      <a:r>
                        <a:rPr lang="en-US" sz="1400" kern="100">
                          <a:solidFill>
                            <a:schemeClr val="tx1"/>
                          </a:solidFill>
                          <a:effectLst/>
                        </a:rPr>
                        <a:t> </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a:txBody>
                    <a:bodyPr/>
                    <a:lstStyle/>
                    <a:p>
                      <a:pPr algn="just">
                        <a:spcAft>
                          <a:spcPts val="0"/>
                        </a:spcAft>
                      </a:pPr>
                      <a:r>
                        <a:rPr lang="zh-CN" sz="1400" kern="100">
                          <a:solidFill>
                            <a:schemeClr val="tx1"/>
                          </a:solidFill>
                          <a:effectLst/>
                        </a:rPr>
                        <a:t>测试时间</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4">
                  <a:txBody>
                    <a:bodyPr/>
                    <a:lstStyle/>
                    <a:p>
                      <a:pPr algn="just">
                        <a:spcAft>
                          <a:spcPts val="0"/>
                        </a:spcAft>
                      </a:pPr>
                      <a:r>
                        <a:rPr lang="en-US" sz="1400" kern="100">
                          <a:solidFill>
                            <a:schemeClr val="tx1"/>
                          </a:solidFill>
                          <a:effectLst/>
                        </a:rPr>
                        <a:t> </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83745">
                <a:tc>
                  <a:txBody>
                    <a:bodyPr/>
                    <a:lstStyle/>
                    <a:p>
                      <a:pPr algn="l">
                        <a:spcAft>
                          <a:spcPts val="0"/>
                        </a:spcAft>
                      </a:pPr>
                      <a:r>
                        <a:rPr lang="zh-CN" sz="1400" kern="100">
                          <a:solidFill>
                            <a:schemeClr val="tx1"/>
                          </a:solidFill>
                          <a:effectLst/>
                        </a:rPr>
                        <a:t>测试准备</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8">
                  <a:txBody>
                    <a:bodyPr/>
                    <a:lstStyle/>
                    <a:p>
                      <a:pPr algn="just">
                        <a:spcAft>
                          <a:spcPts val="0"/>
                        </a:spcAft>
                      </a:pPr>
                      <a:r>
                        <a:rPr lang="en-US" sz="1400" kern="100">
                          <a:solidFill>
                            <a:schemeClr val="tx1"/>
                          </a:solidFill>
                          <a:effectLst/>
                        </a:rPr>
                        <a:t>1</a:t>
                      </a:r>
                      <a:r>
                        <a:rPr lang="zh-CN" sz="1400" kern="100">
                          <a:solidFill>
                            <a:schemeClr val="tx1"/>
                          </a:solidFill>
                          <a:effectLst/>
                        </a:rPr>
                        <a:t>、 将登录用户的密码全部设置为</a:t>
                      </a:r>
                      <a:r>
                        <a:rPr lang="en-US" sz="1400" kern="100">
                          <a:solidFill>
                            <a:schemeClr val="tx1"/>
                          </a:solidFill>
                          <a:effectLst/>
                        </a:rPr>
                        <a:t>1</a:t>
                      </a:r>
                      <a:r>
                        <a:rPr lang="zh-CN" sz="1400" kern="100">
                          <a:solidFill>
                            <a:schemeClr val="tx1"/>
                          </a:solidFill>
                          <a:effectLst/>
                        </a:rPr>
                        <a:t>；</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831850">
                <a:tc>
                  <a:txBody>
                    <a:bodyPr/>
                    <a:lstStyle/>
                    <a:p>
                      <a:pPr algn="l">
                        <a:spcAft>
                          <a:spcPts val="0"/>
                        </a:spcAft>
                      </a:pPr>
                      <a:r>
                        <a:rPr lang="zh-CN" sz="1400" kern="100">
                          <a:solidFill>
                            <a:schemeClr val="tx1"/>
                          </a:solidFill>
                          <a:effectLst/>
                        </a:rPr>
                        <a:t>脚本设计</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8">
                  <a:txBody>
                    <a:bodyPr/>
                    <a:lstStyle/>
                    <a:p>
                      <a:pPr algn="just">
                        <a:spcAft>
                          <a:spcPts val="0"/>
                        </a:spcAft>
                      </a:pPr>
                      <a:r>
                        <a:rPr lang="en-US" sz="1400" kern="100" dirty="0">
                          <a:solidFill>
                            <a:schemeClr val="tx1"/>
                          </a:solidFill>
                          <a:effectLst/>
                        </a:rPr>
                        <a:t>1</a:t>
                      </a:r>
                      <a:r>
                        <a:rPr lang="zh-CN" sz="1400" kern="100" dirty="0">
                          <a:solidFill>
                            <a:schemeClr val="tx1"/>
                          </a:solidFill>
                          <a:effectLst/>
                        </a:rPr>
                        <a:t>、 输入被测系统的网址</a:t>
                      </a:r>
                    </a:p>
                    <a:p>
                      <a:pPr algn="just">
                        <a:spcAft>
                          <a:spcPts val="0"/>
                        </a:spcAft>
                      </a:pPr>
                      <a:r>
                        <a:rPr lang="en-US" sz="1400" kern="100" dirty="0">
                          <a:solidFill>
                            <a:schemeClr val="tx1"/>
                          </a:solidFill>
                          <a:effectLst/>
                        </a:rPr>
                        <a:t>2</a:t>
                      </a:r>
                      <a:r>
                        <a:rPr lang="zh-CN" sz="1400" kern="100" dirty="0">
                          <a:solidFill>
                            <a:schemeClr val="tx1"/>
                          </a:solidFill>
                          <a:effectLst/>
                        </a:rPr>
                        <a:t>、 将登录动作录制在</a:t>
                      </a:r>
                      <a:r>
                        <a:rPr lang="en-US" sz="1400" kern="100" dirty="0">
                          <a:solidFill>
                            <a:schemeClr val="tx1"/>
                          </a:solidFill>
                          <a:effectLst/>
                        </a:rPr>
                        <a:t>Action</a:t>
                      </a:r>
                      <a:r>
                        <a:rPr lang="zh-CN" sz="1400" kern="100" dirty="0">
                          <a:solidFill>
                            <a:schemeClr val="tx1"/>
                          </a:solidFill>
                          <a:effectLst/>
                        </a:rPr>
                        <a:t>中，并给登录动作插入事务；</a:t>
                      </a:r>
                    </a:p>
                    <a:p>
                      <a:pPr algn="just">
                        <a:spcAft>
                          <a:spcPts val="0"/>
                        </a:spcAft>
                      </a:pPr>
                      <a:r>
                        <a:rPr lang="en-US" sz="1400" kern="100" dirty="0">
                          <a:solidFill>
                            <a:schemeClr val="tx1"/>
                          </a:solidFill>
                          <a:effectLst/>
                        </a:rPr>
                        <a:t>3</a:t>
                      </a:r>
                      <a:r>
                        <a:rPr lang="zh-CN" sz="1400" kern="100" dirty="0">
                          <a:solidFill>
                            <a:schemeClr val="tx1"/>
                          </a:solidFill>
                          <a:effectLst/>
                        </a:rPr>
                        <a:t>、 参数化登录用户名</a:t>
                      </a:r>
                      <a:r>
                        <a:rPr lang="en-US" sz="1400" kern="100" dirty="0">
                          <a:solidFill>
                            <a:schemeClr val="tx1"/>
                          </a:solidFill>
                          <a:effectLst/>
                        </a:rPr>
                        <a:t>username</a:t>
                      </a:r>
                      <a:r>
                        <a:rPr lang="zh-CN" sz="1400" kern="100" dirty="0">
                          <a:solidFill>
                            <a:schemeClr val="tx1"/>
                          </a:solidFill>
                          <a:effectLst/>
                        </a:rPr>
                        <a:t>，顺序获取参数表的用户名， </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635718">
                <a:tc>
                  <a:txBody>
                    <a:bodyPr/>
                    <a:lstStyle/>
                    <a:p>
                      <a:pPr algn="l">
                        <a:spcAft>
                          <a:spcPts val="0"/>
                        </a:spcAft>
                      </a:pPr>
                      <a:r>
                        <a:rPr lang="zh-CN" sz="1400" kern="100">
                          <a:solidFill>
                            <a:schemeClr val="tx1"/>
                          </a:solidFill>
                          <a:effectLst/>
                        </a:rPr>
                        <a:t>场景设计</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8">
                  <a:txBody>
                    <a:bodyPr/>
                    <a:lstStyle/>
                    <a:p>
                      <a:pPr algn="just">
                        <a:spcAft>
                          <a:spcPts val="0"/>
                        </a:spcAft>
                      </a:pPr>
                      <a:r>
                        <a:rPr lang="en-US" sz="1400" kern="100" dirty="0">
                          <a:solidFill>
                            <a:schemeClr val="tx1"/>
                          </a:solidFill>
                          <a:effectLst/>
                        </a:rPr>
                        <a:t>1</a:t>
                      </a:r>
                      <a:r>
                        <a:rPr lang="zh-CN" sz="1400" kern="100" dirty="0">
                          <a:solidFill>
                            <a:schemeClr val="tx1"/>
                          </a:solidFill>
                          <a:effectLst/>
                        </a:rPr>
                        <a:t>、 并发运行设置的虚拟用户数；</a:t>
                      </a:r>
                    </a:p>
                    <a:p>
                      <a:pPr algn="just">
                        <a:spcAft>
                          <a:spcPts val="0"/>
                        </a:spcAft>
                      </a:pPr>
                      <a:r>
                        <a:rPr lang="en-US" sz="1400" kern="100" dirty="0">
                          <a:solidFill>
                            <a:schemeClr val="tx1"/>
                          </a:solidFill>
                          <a:effectLst/>
                        </a:rPr>
                        <a:t>2</a:t>
                      </a:r>
                      <a:r>
                        <a:rPr lang="zh-CN" sz="1400" kern="100" dirty="0">
                          <a:solidFill>
                            <a:schemeClr val="tx1"/>
                          </a:solidFill>
                          <a:effectLst/>
                        </a:rPr>
                        <a:t>、 忽略思考时间； </a:t>
                      </a:r>
                    </a:p>
                    <a:p>
                      <a:pPr algn="just">
                        <a:spcAft>
                          <a:spcPts val="0"/>
                        </a:spcAft>
                      </a:pPr>
                      <a:r>
                        <a:rPr lang="en-US" sz="1400" kern="100" dirty="0">
                          <a:solidFill>
                            <a:schemeClr val="tx1"/>
                          </a:solidFill>
                          <a:effectLst/>
                        </a:rPr>
                        <a:t>3</a:t>
                      </a:r>
                      <a:r>
                        <a:rPr lang="zh-CN" sz="1400" kern="100" dirty="0">
                          <a:solidFill>
                            <a:schemeClr val="tx1"/>
                          </a:solidFill>
                          <a:effectLst/>
                        </a:rPr>
                        <a:t>、 监控响应时间、点击率、</a:t>
                      </a:r>
                      <a:r>
                        <a:rPr lang="en-US" sz="1400" kern="100" dirty="0">
                          <a:solidFill>
                            <a:schemeClr val="tx1"/>
                          </a:solidFill>
                          <a:effectLst/>
                        </a:rPr>
                        <a:t>TPS,</a:t>
                      </a:r>
                      <a:r>
                        <a:rPr lang="zh-CN" sz="1400" kern="100" dirty="0">
                          <a:solidFill>
                            <a:schemeClr val="tx1"/>
                          </a:solidFill>
                          <a:effectLst/>
                        </a:rPr>
                        <a:t>吞吐率，每秒页面下载数和吞吐量（字节）。</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578136">
                <a:tc>
                  <a:txBody>
                    <a:bodyPr/>
                    <a:lstStyle/>
                    <a:p>
                      <a:pPr algn="l">
                        <a:spcAft>
                          <a:spcPts val="0"/>
                        </a:spcAft>
                      </a:pPr>
                      <a:r>
                        <a:rPr lang="zh-CN" sz="1400" kern="100">
                          <a:solidFill>
                            <a:schemeClr val="tx1"/>
                          </a:solidFill>
                          <a:effectLst/>
                        </a:rPr>
                        <a:t>用例编号</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a:solidFill>
                            <a:schemeClr val="tx1"/>
                          </a:solidFill>
                          <a:effectLst/>
                        </a:rPr>
                        <a:t>测试点</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a:solidFill>
                            <a:schemeClr val="tx1"/>
                          </a:solidFill>
                          <a:effectLst/>
                        </a:rPr>
                        <a:t>用户数</a:t>
                      </a:r>
                    </a:p>
                    <a:p>
                      <a:pPr algn="ctr">
                        <a:spcAft>
                          <a:spcPts val="0"/>
                        </a:spcAft>
                      </a:pPr>
                      <a:r>
                        <a:rPr lang="zh-CN" sz="1400" kern="100">
                          <a:solidFill>
                            <a:schemeClr val="tx1"/>
                          </a:solidFill>
                          <a:effectLst/>
                        </a:rPr>
                        <a:t>（个）</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dirty="0">
                          <a:solidFill>
                            <a:schemeClr val="tx1"/>
                          </a:solidFill>
                          <a:effectLst/>
                        </a:rPr>
                        <a:t>运行时间</a:t>
                      </a:r>
                    </a:p>
                    <a:p>
                      <a:pPr algn="ctr">
                        <a:spcAft>
                          <a:spcPts val="0"/>
                        </a:spcAft>
                      </a:pPr>
                      <a:r>
                        <a:rPr lang="zh-CN" sz="1400" kern="100" dirty="0">
                          <a:solidFill>
                            <a:schemeClr val="tx1"/>
                          </a:solidFill>
                          <a:effectLst/>
                        </a:rPr>
                        <a:t>（</a:t>
                      </a:r>
                      <a:r>
                        <a:rPr lang="en-US" sz="1400" kern="100" dirty="0">
                          <a:solidFill>
                            <a:schemeClr val="tx1"/>
                          </a:solidFill>
                          <a:effectLst/>
                        </a:rPr>
                        <a:t>min</a:t>
                      </a:r>
                      <a:r>
                        <a:rPr lang="zh-CN" sz="1400" kern="100" dirty="0">
                          <a:solidFill>
                            <a:schemeClr val="tx1"/>
                          </a:solidFill>
                          <a:effectLst/>
                        </a:rPr>
                        <a:t>）</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a:solidFill>
                            <a:schemeClr val="tx1"/>
                          </a:solidFill>
                          <a:effectLst/>
                        </a:rPr>
                        <a:t>响应时间</a:t>
                      </a:r>
                    </a:p>
                    <a:p>
                      <a:pPr algn="ctr">
                        <a:spcAft>
                          <a:spcPts val="0"/>
                        </a:spcAft>
                      </a:pPr>
                      <a:r>
                        <a:rPr lang="zh-CN" sz="1400" kern="100">
                          <a:solidFill>
                            <a:schemeClr val="tx1"/>
                          </a:solidFill>
                          <a:effectLst/>
                        </a:rPr>
                        <a:t>（</a:t>
                      </a:r>
                      <a:r>
                        <a:rPr lang="en-US" sz="1400" kern="100">
                          <a:solidFill>
                            <a:schemeClr val="tx1"/>
                          </a:solidFill>
                          <a:effectLst/>
                        </a:rPr>
                        <a:t>s</a:t>
                      </a:r>
                      <a:r>
                        <a:rPr lang="zh-CN" sz="1400" kern="100">
                          <a:solidFill>
                            <a:schemeClr val="tx1"/>
                          </a:solidFill>
                          <a:effectLst/>
                        </a:rPr>
                        <a:t>）</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en-US" sz="1400" kern="100" dirty="0">
                          <a:solidFill>
                            <a:schemeClr val="tx1"/>
                          </a:solidFill>
                          <a:effectLst/>
                        </a:rPr>
                        <a:t>TPS (S)</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a:solidFill>
                            <a:schemeClr val="tx1"/>
                          </a:solidFill>
                          <a:effectLst/>
                        </a:rPr>
                        <a:t>吞吐率</a:t>
                      </a:r>
                    </a:p>
                    <a:p>
                      <a:pPr algn="ctr">
                        <a:spcAft>
                          <a:spcPts val="0"/>
                        </a:spcAft>
                      </a:pPr>
                      <a:r>
                        <a:rPr lang="zh-CN" sz="1400" kern="100">
                          <a:solidFill>
                            <a:schemeClr val="tx1"/>
                          </a:solidFill>
                          <a:effectLst/>
                        </a:rPr>
                        <a:t>（</a:t>
                      </a:r>
                      <a:r>
                        <a:rPr lang="en-US" sz="1400" kern="100">
                          <a:solidFill>
                            <a:schemeClr val="tx1"/>
                          </a:solidFill>
                          <a:effectLst/>
                        </a:rPr>
                        <a:t>b/s</a:t>
                      </a:r>
                      <a:r>
                        <a:rPr lang="zh-CN" sz="1400" kern="100">
                          <a:solidFill>
                            <a:schemeClr val="tx1"/>
                          </a:solidFill>
                          <a:effectLst/>
                        </a:rPr>
                        <a:t>）</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a:solidFill>
                            <a:schemeClr val="tx1"/>
                          </a:solidFill>
                          <a:effectLst/>
                        </a:rPr>
                        <a:t>每秒页面下载数</a:t>
                      </a:r>
                    </a:p>
                    <a:p>
                      <a:pPr algn="ctr">
                        <a:spcAft>
                          <a:spcPts val="0"/>
                        </a:spcAft>
                      </a:pPr>
                      <a:r>
                        <a:rPr lang="zh-CN" sz="1400" kern="100">
                          <a:solidFill>
                            <a:schemeClr val="tx1"/>
                          </a:solidFill>
                          <a:effectLst/>
                        </a:rPr>
                        <a:t>（</a:t>
                      </a:r>
                      <a:r>
                        <a:rPr lang="en-US" sz="1400" kern="100">
                          <a:solidFill>
                            <a:schemeClr val="tx1"/>
                          </a:solidFill>
                          <a:effectLst/>
                        </a:rPr>
                        <a:t>s</a:t>
                      </a:r>
                      <a:r>
                        <a:rPr lang="zh-CN" sz="1400" kern="100">
                          <a:solidFill>
                            <a:schemeClr val="tx1"/>
                          </a:solidFill>
                          <a:effectLst/>
                        </a:rPr>
                        <a:t>）</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ctr">
                        <a:spcAft>
                          <a:spcPts val="0"/>
                        </a:spcAft>
                      </a:pPr>
                      <a:r>
                        <a:rPr lang="zh-CN" sz="1400" kern="100">
                          <a:solidFill>
                            <a:schemeClr val="tx1"/>
                          </a:solidFill>
                          <a:effectLst/>
                        </a:rPr>
                        <a:t>点击率</a:t>
                      </a:r>
                    </a:p>
                    <a:p>
                      <a:pPr algn="ctr">
                        <a:spcAft>
                          <a:spcPts val="0"/>
                        </a:spcAft>
                      </a:pPr>
                      <a:r>
                        <a:rPr lang="zh-CN" sz="1400" kern="100">
                          <a:solidFill>
                            <a:schemeClr val="tx1"/>
                          </a:solidFill>
                          <a:effectLst/>
                        </a:rPr>
                        <a:t>（</a:t>
                      </a:r>
                      <a:r>
                        <a:rPr lang="en-US" sz="1400" kern="100">
                          <a:solidFill>
                            <a:schemeClr val="tx1"/>
                          </a:solidFill>
                          <a:effectLst/>
                        </a:rPr>
                        <a:t>his/s</a:t>
                      </a:r>
                      <a:r>
                        <a:rPr lang="zh-CN" sz="1400" kern="100">
                          <a:solidFill>
                            <a:schemeClr val="tx1"/>
                          </a:solidFill>
                          <a:effectLst/>
                        </a:rPr>
                        <a:t>）</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extLst>
                  <a:ext uri="{0D108BD9-81ED-4DB2-BD59-A6C34878D82A}">
                    <a16:rowId xmlns:a16="http://schemas.microsoft.com/office/drawing/2014/main" val="10008"/>
                  </a:ext>
                </a:extLst>
              </a:tr>
              <a:tr h="289067">
                <a:tc rowSpan="4">
                  <a:txBody>
                    <a:bodyPr/>
                    <a:lstStyle/>
                    <a:p>
                      <a:pPr algn="just">
                        <a:spcAft>
                          <a:spcPts val="0"/>
                        </a:spcAft>
                      </a:pPr>
                      <a:r>
                        <a:rPr lang="en-US" sz="1400" kern="100">
                          <a:solidFill>
                            <a:schemeClr val="tx1"/>
                          </a:solidFill>
                          <a:effectLst/>
                        </a:rPr>
                        <a:t> </a:t>
                      </a:r>
                    </a:p>
                    <a:p>
                      <a:pPr algn="just">
                        <a:spcAft>
                          <a:spcPts val="0"/>
                        </a:spcAft>
                      </a:pPr>
                      <a:r>
                        <a:rPr lang="en-US" sz="1400" kern="100">
                          <a:solidFill>
                            <a:schemeClr val="tx1"/>
                          </a:solidFill>
                          <a:effectLst/>
                        </a:rPr>
                        <a:t>LOGIN_ALL</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rowSpan="4">
                  <a:txBody>
                    <a:bodyPr/>
                    <a:lstStyle/>
                    <a:p>
                      <a:pPr algn="just">
                        <a:spcAft>
                          <a:spcPts val="0"/>
                        </a:spcAft>
                      </a:pPr>
                      <a:r>
                        <a:rPr lang="en-US" sz="1400" kern="100">
                          <a:solidFill>
                            <a:schemeClr val="tx1"/>
                          </a:solidFill>
                          <a:effectLst/>
                        </a:rPr>
                        <a:t> </a:t>
                      </a:r>
                    </a:p>
                    <a:p>
                      <a:pPr algn="just">
                        <a:spcAft>
                          <a:spcPts val="0"/>
                        </a:spcAft>
                      </a:pPr>
                      <a:r>
                        <a:rPr lang="zh-CN" sz="1400" kern="100">
                          <a:solidFill>
                            <a:schemeClr val="tx1"/>
                          </a:solidFill>
                          <a:effectLst/>
                        </a:rPr>
                        <a:t>登入</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1</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5</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&lt;0.2</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&gt;60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&gt;5,850,436</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&gt;200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&gt;295</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extLst>
                  <a:ext uri="{0D108BD9-81ED-4DB2-BD59-A6C34878D82A}">
                    <a16:rowId xmlns:a16="http://schemas.microsoft.com/office/drawing/2014/main" val="10009"/>
                  </a:ext>
                </a:extLst>
              </a:tr>
              <a:tr h="289067">
                <a:tc vMerge="1">
                  <a:txBody>
                    <a:bodyPr/>
                    <a:lstStyle/>
                    <a:p>
                      <a:endParaRPr lang="zh-CN"/>
                    </a:p>
                  </a:txBody>
                  <a:tcPr/>
                </a:tc>
                <a:tc vMerge="1">
                  <a:txBody>
                    <a:bodyPr/>
                    <a:lstStyle/>
                    <a:p>
                      <a:endParaRPr lang="zh-CN"/>
                    </a:p>
                  </a:txBody>
                  <a:tcPr/>
                </a:tc>
                <a:tc>
                  <a:txBody>
                    <a:bodyPr/>
                    <a:lstStyle/>
                    <a:p>
                      <a:pPr algn="just">
                        <a:spcAft>
                          <a:spcPts val="0"/>
                        </a:spcAft>
                      </a:pPr>
                      <a:r>
                        <a:rPr lang="en-US" sz="1400" kern="100" dirty="0">
                          <a:solidFill>
                            <a:schemeClr val="tx1"/>
                          </a:solidFill>
                          <a:effectLst/>
                        </a:rPr>
                        <a:t>10</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dirty="0">
                          <a:solidFill>
                            <a:schemeClr val="tx1"/>
                          </a:solidFill>
                          <a:effectLst/>
                        </a:rPr>
                        <a:t>5</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dirty="0">
                          <a:solidFill>
                            <a:srgbClr val="FF0000"/>
                          </a:solidFill>
                          <a:effectLst/>
                        </a:rPr>
                        <a:t>&lt;0.5</a:t>
                      </a:r>
                      <a:endParaRPr lang="en-US" sz="1400" kern="100" dirty="0">
                        <a:solidFill>
                          <a:srgbClr val="FF0000"/>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dirty="0">
                          <a:solidFill>
                            <a:schemeClr val="tx1"/>
                          </a:solidFill>
                          <a:effectLst/>
                        </a:rPr>
                        <a:t>&gt;60</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dirty="0">
                          <a:solidFill>
                            <a:schemeClr val="tx1"/>
                          </a:solidFill>
                          <a:effectLst/>
                        </a:rPr>
                        <a:t>&gt;5,850,436</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dirty="0">
                          <a:solidFill>
                            <a:schemeClr val="tx1"/>
                          </a:solidFill>
                          <a:effectLst/>
                        </a:rPr>
                        <a:t>&gt;200</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dirty="0">
                          <a:solidFill>
                            <a:schemeClr val="tx1"/>
                          </a:solidFill>
                          <a:effectLst/>
                        </a:rPr>
                        <a:t>&gt;300</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extLst>
                  <a:ext uri="{0D108BD9-81ED-4DB2-BD59-A6C34878D82A}">
                    <a16:rowId xmlns:a16="http://schemas.microsoft.com/office/drawing/2014/main" val="10010"/>
                  </a:ext>
                </a:extLst>
              </a:tr>
              <a:tr h="297774">
                <a:tc vMerge="1">
                  <a:txBody>
                    <a:bodyPr/>
                    <a:lstStyle/>
                    <a:p>
                      <a:endParaRPr lang="zh-CN"/>
                    </a:p>
                  </a:txBody>
                  <a:tcPr/>
                </a:tc>
                <a:tc vMerge="1">
                  <a:txBody>
                    <a:bodyPr/>
                    <a:lstStyle/>
                    <a:p>
                      <a:endParaRPr lang="zh-CN"/>
                    </a:p>
                  </a:txBody>
                  <a:tcPr/>
                </a:tc>
                <a:tc>
                  <a:txBody>
                    <a:bodyPr/>
                    <a:lstStyle/>
                    <a:p>
                      <a:pPr algn="just">
                        <a:spcAft>
                          <a:spcPts val="0"/>
                        </a:spcAft>
                      </a:pPr>
                      <a:r>
                        <a:rPr lang="en-US" sz="1400" kern="100" dirty="0">
                          <a:solidFill>
                            <a:schemeClr val="tx1"/>
                          </a:solidFill>
                          <a:effectLst/>
                        </a:rPr>
                        <a:t>30</a:t>
                      </a:r>
                      <a:endParaRPr lang="en-US"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l">
                        <a:spcAft>
                          <a:spcPts val="0"/>
                        </a:spcAft>
                      </a:pPr>
                      <a:r>
                        <a:rPr lang="en-US" sz="1400" kern="100">
                          <a:solidFill>
                            <a:schemeClr val="tx1"/>
                          </a:solidFill>
                          <a:effectLst/>
                        </a:rPr>
                        <a:t>5</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l">
                        <a:spcAft>
                          <a:spcPts val="0"/>
                        </a:spcAft>
                      </a:pPr>
                      <a:r>
                        <a:rPr lang="en-US" sz="1400" kern="100">
                          <a:solidFill>
                            <a:schemeClr val="tx1"/>
                          </a:solidFill>
                          <a:effectLst/>
                        </a:rPr>
                        <a:t>&lt;0.7</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l">
                        <a:spcAft>
                          <a:spcPts val="0"/>
                        </a:spcAft>
                      </a:pPr>
                      <a:r>
                        <a:rPr lang="en-US" sz="1400" kern="100">
                          <a:solidFill>
                            <a:schemeClr val="tx1"/>
                          </a:solidFill>
                          <a:effectLst/>
                        </a:rPr>
                        <a:t>&gt;60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l">
                        <a:spcAft>
                          <a:spcPts val="0"/>
                        </a:spcAft>
                      </a:pPr>
                      <a:r>
                        <a:rPr lang="en-US" sz="1400" kern="100">
                          <a:solidFill>
                            <a:schemeClr val="tx1"/>
                          </a:solidFill>
                          <a:effectLst/>
                        </a:rPr>
                        <a:t>&gt;5,850,436</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l">
                        <a:spcAft>
                          <a:spcPts val="0"/>
                        </a:spcAft>
                      </a:pPr>
                      <a:r>
                        <a:rPr lang="en-US" sz="1400" kern="100">
                          <a:solidFill>
                            <a:schemeClr val="tx1"/>
                          </a:solidFill>
                          <a:effectLst/>
                        </a:rPr>
                        <a:t>&gt;200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l">
                        <a:spcAft>
                          <a:spcPts val="0"/>
                        </a:spcAft>
                      </a:pPr>
                      <a:r>
                        <a:rPr lang="en-US" sz="1400" kern="100">
                          <a:solidFill>
                            <a:schemeClr val="tx1"/>
                          </a:solidFill>
                          <a:effectLst/>
                        </a:rPr>
                        <a:t>&gt;305</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extLst>
                  <a:ext uri="{0D108BD9-81ED-4DB2-BD59-A6C34878D82A}">
                    <a16:rowId xmlns:a16="http://schemas.microsoft.com/office/drawing/2014/main" val="10011"/>
                  </a:ext>
                </a:extLst>
              </a:tr>
              <a:tr h="289067">
                <a:tc vMerge="1">
                  <a:txBody>
                    <a:bodyPr/>
                    <a:lstStyle/>
                    <a:p>
                      <a:endParaRPr lang="zh-CN"/>
                    </a:p>
                  </a:txBody>
                  <a:tcPr/>
                </a:tc>
                <a:tc vMerge="1">
                  <a:txBody>
                    <a:bodyPr/>
                    <a:lstStyle/>
                    <a:p>
                      <a:endParaRPr lang="zh-CN"/>
                    </a:p>
                  </a:txBody>
                  <a:tcPr/>
                </a:tc>
                <a:tc>
                  <a:txBody>
                    <a:bodyPr/>
                    <a:lstStyle/>
                    <a:p>
                      <a:pPr algn="just">
                        <a:spcAft>
                          <a:spcPts val="0"/>
                        </a:spcAft>
                      </a:pPr>
                      <a:r>
                        <a:rPr lang="en-US" sz="1400" kern="100">
                          <a:solidFill>
                            <a:schemeClr val="tx1"/>
                          </a:solidFill>
                          <a:effectLst/>
                        </a:rPr>
                        <a:t>50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5</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&lt;1</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&gt;60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&gt;5,850,436</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&gt;200</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a:txBody>
                    <a:bodyPr/>
                    <a:lstStyle/>
                    <a:p>
                      <a:pPr algn="just">
                        <a:spcAft>
                          <a:spcPts val="0"/>
                        </a:spcAft>
                      </a:pPr>
                      <a:r>
                        <a:rPr lang="en-US" sz="1400" kern="100">
                          <a:solidFill>
                            <a:schemeClr val="tx1"/>
                          </a:solidFill>
                          <a:effectLst/>
                        </a:rPr>
                        <a:t>&gt;307</a:t>
                      </a:r>
                      <a:endParaRPr lang="en-US"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extLst>
                  <a:ext uri="{0D108BD9-81ED-4DB2-BD59-A6C34878D82A}">
                    <a16:rowId xmlns:a16="http://schemas.microsoft.com/office/drawing/2014/main" val="10012"/>
                  </a:ext>
                </a:extLst>
              </a:tr>
              <a:tr h="270355">
                <a:tc>
                  <a:txBody>
                    <a:bodyPr/>
                    <a:lstStyle/>
                    <a:p>
                      <a:pPr algn="just">
                        <a:spcAft>
                          <a:spcPts val="0"/>
                        </a:spcAft>
                      </a:pPr>
                      <a:r>
                        <a:rPr lang="zh-CN" sz="1400" kern="100">
                          <a:solidFill>
                            <a:schemeClr val="tx1"/>
                          </a:solidFill>
                          <a:effectLst/>
                        </a:rPr>
                        <a:t>测试结果</a:t>
                      </a:r>
                      <a:endParaRPr lang="zh-CN" sz="1400" kern="10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gridSpan="8">
                  <a:txBody>
                    <a:bodyPr/>
                    <a:lstStyle/>
                    <a:p>
                      <a:pPr algn="just">
                        <a:spcAft>
                          <a:spcPts val="0"/>
                        </a:spcAft>
                      </a:pPr>
                      <a:r>
                        <a:rPr lang="zh-CN" sz="1400" kern="100" dirty="0">
                          <a:solidFill>
                            <a:schemeClr val="tx1"/>
                          </a:solidFill>
                          <a:effectLst/>
                        </a:rPr>
                        <a:t>通过</a:t>
                      </a:r>
                      <a:r>
                        <a:rPr lang="en-US" sz="1400" kern="100" dirty="0">
                          <a:solidFill>
                            <a:schemeClr val="tx1"/>
                          </a:solidFill>
                          <a:effectLst/>
                        </a:rPr>
                        <a:t>/</a:t>
                      </a:r>
                      <a:r>
                        <a:rPr lang="zh-CN" sz="1400" kern="100" dirty="0">
                          <a:solidFill>
                            <a:schemeClr val="tx1"/>
                          </a:solidFill>
                          <a:effectLst/>
                        </a:rPr>
                        <a:t>不通过并说明原因</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8090" marR="58090" marT="0" marB="0"/>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bl>
          </a:graphicData>
        </a:graphic>
      </p:graphicFrame>
    </p:spTree>
  </p:cSld>
  <p:clrMapOvr>
    <a:masterClrMapping/>
  </p:clrMapOvr>
  <p:transition spd="med">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645276" cy="523220"/>
          </a:xfrm>
          <a:prstGeom prst="rect">
            <a:avLst/>
          </a:prstGeom>
          <a:noFill/>
        </p:spPr>
        <p:txBody>
          <a:bodyPr wrap="none" rtlCol="0">
            <a:spAutoFit/>
          </a:bodyPr>
          <a:lstStyle/>
          <a:p>
            <a:r>
              <a:rPr lang="zh-CN" altLang="en-US" sz="2800" b="1" dirty="0">
                <a:solidFill>
                  <a:srgbClr val="D00000"/>
                </a:solidFill>
                <a:latin typeface="+mj-ea"/>
              </a:rPr>
              <a:t>实例演示</a:t>
            </a:r>
            <a:r>
              <a:rPr lang="en-US" altLang="zh-CN" sz="2800" b="1" dirty="0">
                <a:solidFill>
                  <a:srgbClr val="D00000"/>
                </a:solidFill>
                <a:latin typeface="+mj-ea"/>
              </a:rPr>
              <a:t>-CRM</a:t>
            </a:r>
            <a:endParaRPr lang="zh-CN" altLang="en-US" sz="2800" b="1" dirty="0">
              <a:solidFill>
                <a:srgbClr val="D00000"/>
              </a:solidFill>
              <a:latin typeface="+mj-ea"/>
            </a:endParaRP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68" y="977395"/>
            <a:ext cx="10760765" cy="5184782"/>
          </a:xfrm>
          <a:prstGeom prst="rect">
            <a:avLst/>
          </a:prstGeom>
        </p:spPr>
      </p:pic>
    </p:spTree>
  </p:cSld>
  <p:clrMapOvr>
    <a:masterClrMapping/>
  </p:clrMapOvr>
  <p:transition spd="med">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645276" cy="523220"/>
          </a:xfrm>
          <a:prstGeom prst="rect">
            <a:avLst/>
          </a:prstGeom>
          <a:noFill/>
        </p:spPr>
        <p:txBody>
          <a:bodyPr wrap="none" rtlCol="0">
            <a:spAutoFit/>
          </a:bodyPr>
          <a:lstStyle/>
          <a:p>
            <a:r>
              <a:rPr lang="zh-CN" altLang="en-US" sz="2800" b="1" dirty="0">
                <a:solidFill>
                  <a:srgbClr val="D00000"/>
                </a:solidFill>
                <a:latin typeface="+mj-ea"/>
              </a:rPr>
              <a:t>实例演示</a:t>
            </a:r>
            <a:r>
              <a:rPr lang="en-US" altLang="zh-CN" sz="2800" b="1" dirty="0">
                <a:solidFill>
                  <a:srgbClr val="D00000"/>
                </a:solidFill>
                <a:latin typeface="+mj-ea"/>
              </a:rPr>
              <a:t>-CRM</a:t>
            </a:r>
            <a:endParaRPr lang="zh-CN" altLang="en-US" sz="2800" b="1" dirty="0">
              <a:solidFill>
                <a:srgbClr val="D00000"/>
              </a:solidFill>
              <a:latin typeface="+mj-ea"/>
            </a:endParaRP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96" y="1149756"/>
            <a:ext cx="9633525" cy="5184783"/>
          </a:xfrm>
          <a:prstGeom prst="rect">
            <a:avLst/>
          </a:prstGeom>
        </p:spPr>
      </p:pic>
    </p:spTree>
  </p:cSld>
  <p:clrMapOvr>
    <a:masterClrMapping/>
  </p:clrMapOvr>
  <p:transition spd="med">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645276" cy="523220"/>
          </a:xfrm>
          <a:prstGeom prst="rect">
            <a:avLst/>
          </a:prstGeom>
          <a:noFill/>
        </p:spPr>
        <p:txBody>
          <a:bodyPr wrap="none" rtlCol="0">
            <a:spAutoFit/>
          </a:bodyPr>
          <a:lstStyle/>
          <a:p>
            <a:r>
              <a:rPr lang="zh-CN" altLang="en-US" sz="2800" b="1" dirty="0">
                <a:solidFill>
                  <a:srgbClr val="D00000"/>
                </a:solidFill>
                <a:latin typeface="+mj-ea"/>
              </a:rPr>
              <a:t>实例演示</a:t>
            </a:r>
            <a:r>
              <a:rPr lang="en-US" altLang="zh-CN" sz="2800" b="1" dirty="0">
                <a:solidFill>
                  <a:srgbClr val="D00000"/>
                </a:solidFill>
                <a:latin typeface="+mj-ea"/>
              </a:rPr>
              <a:t>-CRM</a:t>
            </a:r>
            <a:endParaRPr lang="zh-CN" altLang="en-US" sz="2800" b="1" dirty="0">
              <a:solidFill>
                <a:srgbClr val="D00000"/>
              </a:solidFill>
              <a:latin typeface="+mj-ea"/>
            </a:endParaRP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487886" y="990730"/>
            <a:ext cx="11216227" cy="5092009"/>
          </a:xfrm>
          <a:prstGeom prst="rect">
            <a:avLst/>
          </a:prstGeom>
        </p:spPr>
      </p:pic>
    </p:spTree>
  </p:cSld>
  <p:clrMapOvr>
    <a:masterClrMapping/>
  </p:clrMapOvr>
  <p:transition spd="med">
    <p:zoom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02970" y="990730"/>
            <a:ext cx="10986052" cy="5128591"/>
          </a:xfrm>
          <a:prstGeom prst="rect">
            <a:avLst/>
          </a:prstGeom>
        </p:spPr>
      </p:pic>
      <p:sp>
        <p:nvSpPr>
          <p:cNvPr id="5" name="文本框 4"/>
          <p:cNvSpPr txBox="1"/>
          <p:nvPr/>
        </p:nvSpPr>
        <p:spPr>
          <a:xfrm>
            <a:off x="408893" y="225949"/>
            <a:ext cx="2645276" cy="523220"/>
          </a:xfrm>
          <a:prstGeom prst="rect">
            <a:avLst/>
          </a:prstGeom>
          <a:noFill/>
        </p:spPr>
        <p:txBody>
          <a:bodyPr wrap="none" rtlCol="0">
            <a:spAutoFit/>
          </a:bodyPr>
          <a:lstStyle/>
          <a:p>
            <a:r>
              <a:rPr lang="zh-CN" altLang="en-US" sz="2800" b="1" dirty="0">
                <a:solidFill>
                  <a:srgbClr val="D00000"/>
                </a:solidFill>
                <a:latin typeface="+mj-ea"/>
              </a:rPr>
              <a:t>实例演示</a:t>
            </a:r>
            <a:r>
              <a:rPr lang="en-US" altLang="zh-CN" sz="2800" b="1" dirty="0">
                <a:solidFill>
                  <a:srgbClr val="D00000"/>
                </a:solidFill>
                <a:latin typeface="+mj-ea"/>
              </a:rPr>
              <a:t>-CRM</a:t>
            </a:r>
            <a:endParaRPr lang="zh-CN" altLang="en-US" sz="2800" b="1" dirty="0">
              <a:solidFill>
                <a:srgbClr val="D00000"/>
              </a:solidFill>
              <a:latin typeface="+mj-ea"/>
            </a:endParaRPr>
          </a:p>
        </p:txBody>
      </p:sp>
      <p:cxnSp>
        <p:nvCxnSpPr>
          <p:cNvPr id="6" name="直接连接符 5"/>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0675" y="2806927"/>
            <a:ext cx="1723549" cy="1015663"/>
          </a:xfrm>
          <a:prstGeom prst="rect">
            <a:avLst/>
          </a:prstGeom>
          <a:noFill/>
        </p:spPr>
        <p:txBody>
          <a:bodyPr wrap="none" rtlCol="0">
            <a:spAutoFit/>
          </a:bodyPr>
          <a:lstStyle/>
          <a:p>
            <a:r>
              <a:rPr lang="zh-CN" altLang="en-US" sz="6000" b="1" dirty="0">
                <a:solidFill>
                  <a:srgbClr val="D00000"/>
                </a:solidFill>
                <a:latin typeface="+mj-ea"/>
                <a:ea typeface="+mj-ea"/>
              </a:rPr>
              <a:t>目录</a:t>
            </a:r>
          </a:p>
        </p:txBody>
      </p:sp>
      <p:grpSp>
        <p:nvGrpSpPr>
          <p:cNvPr id="16" name="组合 15"/>
          <p:cNvGrpSpPr/>
          <p:nvPr/>
        </p:nvGrpSpPr>
        <p:grpSpPr>
          <a:xfrm>
            <a:off x="5146544" y="1644715"/>
            <a:ext cx="3169418" cy="861774"/>
            <a:chOff x="4583456" y="1422885"/>
            <a:chExt cx="3169418" cy="861774"/>
          </a:xfrm>
        </p:grpSpPr>
        <p:sp>
          <p:nvSpPr>
            <p:cNvPr id="4" name="圆角矩形 5"/>
            <p:cNvSpPr>
              <a:spLocks noChangeArrowheads="1"/>
            </p:cNvSpPr>
            <p:nvPr/>
          </p:nvSpPr>
          <p:spPr bwMode="auto">
            <a:xfrm>
              <a:off x="4583456" y="1477922"/>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chemeClr val="tx1"/>
                </a:solidFill>
                <a:latin typeface="宋体" panose="02010600030101010101" pitchFamily="2" charset="-122"/>
                <a:sym typeface="宋体" panose="02010600030101010101" pitchFamily="2" charset="-122"/>
              </a:endParaRPr>
            </a:p>
          </p:txBody>
        </p:sp>
        <p:sp>
          <p:nvSpPr>
            <p:cNvPr id="3" name="文本框 2"/>
            <p:cNvSpPr txBox="1"/>
            <p:nvPr/>
          </p:nvSpPr>
          <p:spPr>
            <a:xfrm>
              <a:off x="4662231" y="1422885"/>
              <a:ext cx="1040670" cy="861774"/>
            </a:xfrm>
            <a:prstGeom prst="rect">
              <a:avLst/>
            </a:prstGeom>
            <a:noFill/>
          </p:spPr>
          <p:txBody>
            <a:bodyPr wrap="none" rtlCol="0">
              <a:spAutoFit/>
            </a:bodyPr>
            <a:lstStyle/>
            <a:p>
              <a:r>
                <a:rPr lang="en-US" altLang="zh-CN" sz="5000" b="1" dirty="0">
                  <a:latin typeface="+mj-lt"/>
                  <a:ea typeface="+mj-ea"/>
                </a:rPr>
                <a:t>01</a:t>
              </a:r>
            </a:p>
          </p:txBody>
        </p:sp>
        <p:sp>
          <p:nvSpPr>
            <p:cNvPr id="5" name="文本框 4"/>
            <p:cNvSpPr txBox="1"/>
            <p:nvPr/>
          </p:nvSpPr>
          <p:spPr>
            <a:xfrm>
              <a:off x="6029325" y="1576773"/>
              <a:ext cx="1723549" cy="553998"/>
            </a:xfrm>
            <a:prstGeom prst="rect">
              <a:avLst/>
            </a:prstGeom>
            <a:noFill/>
          </p:spPr>
          <p:txBody>
            <a:bodyPr wrap="none" rtlCol="0">
              <a:spAutoFit/>
            </a:bodyPr>
            <a:lstStyle/>
            <a:p>
              <a:r>
                <a:rPr lang="zh-CN" altLang="en-US" sz="3000" b="1" dirty="0">
                  <a:latin typeface="+mj-ea"/>
                  <a:ea typeface="+mj-ea"/>
                </a:rPr>
                <a:t>产品介绍</a:t>
              </a:r>
            </a:p>
          </p:txBody>
        </p:sp>
      </p:grpSp>
      <p:grpSp>
        <p:nvGrpSpPr>
          <p:cNvPr id="15" name="组合 14"/>
          <p:cNvGrpSpPr/>
          <p:nvPr/>
        </p:nvGrpSpPr>
        <p:grpSpPr>
          <a:xfrm>
            <a:off x="5146544" y="2535882"/>
            <a:ext cx="3169418" cy="861774"/>
            <a:chOff x="4583456" y="2764363"/>
            <a:chExt cx="3169418" cy="861774"/>
          </a:xfrm>
        </p:grpSpPr>
        <p:sp>
          <p:nvSpPr>
            <p:cNvPr id="6" name="圆角矩形 5"/>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7" name="文本框 6"/>
            <p:cNvSpPr txBox="1"/>
            <p:nvPr/>
          </p:nvSpPr>
          <p:spPr>
            <a:xfrm>
              <a:off x="4662231" y="2764363"/>
              <a:ext cx="1040670" cy="861774"/>
            </a:xfrm>
            <a:prstGeom prst="rect">
              <a:avLst/>
            </a:prstGeom>
            <a:noFill/>
          </p:spPr>
          <p:txBody>
            <a:bodyPr wrap="none" rtlCol="0">
              <a:spAutoFit/>
            </a:bodyPr>
            <a:lstStyle/>
            <a:p>
              <a:r>
                <a:rPr lang="en-US" altLang="zh-CN" sz="5000" b="1" dirty="0">
                  <a:latin typeface="+mj-lt"/>
                  <a:ea typeface="+mj-ea"/>
                </a:rPr>
                <a:t>02</a:t>
              </a:r>
            </a:p>
          </p:txBody>
        </p:sp>
        <p:sp>
          <p:nvSpPr>
            <p:cNvPr id="8"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产品流程</a:t>
              </a:r>
            </a:p>
          </p:txBody>
        </p:sp>
      </p:grpSp>
      <p:sp>
        <p:nvSpPr>
          <p:cNvPr id="21" name="文本框 20"/>
          <p:cNvSpPr txBox="1"/>
          <p:nvPr/>
        </p:nvSpPr>
        <p:spPr>
          <a:xfrm>
            <a:off x="1650470" y="3822590"/>
            <a:ext cx="1608133" cy="369332"/>
          </a:xfrm>
          <a:prstGeom prst="rect">
            <a:avLst/>
          </a:prstGeom>
          <a:noFill/>
        </p:spPr>
        <p:txBody>
          <a:bodyPr wrap="none" rtlCol="0">
            <a:spAutoFit/>
          </a:bodyPr>
          <a:lstStyle/>
          <a:p>
            <a:r>
              <a:rPr lang="en-US" altLang="zh-CN" dirty="0">
                <a:solidFill>
                  <a:srgbClr val="D00000"/>
                </a:solidFill>
                <a:latin typeface="+mj-lt"/>
              </a:rPr>
              <a:t>CONTENTS</a:t>
            </a:r>
            <a:endParaRPr lang="zh-CN" altLang="en-US" dirty="0">
              <a:solidFill>
                <a:srgbClr val="D00000"/>
              </a:solidFill>
              <a:latin typeface="+mj-lt"/>
            </a:endParaRPr>
          </a:p>
        </p:txBody>
      </p:sp>
      <p:grpSp>
        <p:nvGrpSpPr>
          <p:cNvPr id="13" name="组合 12"/>
          <p:cNvGrpSpPr/>
          <p:nvPr/>
        </p:nvGrpSpPr>
        <p:grpSpPr>
          <a:xfrm>
            <a:off x="5146544" y="3380058"/>
            <a:ext cx="3169418" cy="861774"/>
            <a:chOff x="4583456" y="2764363"/>
            <a:chExt cx="3169418" cy="861774"/>
          </a:xfrm>
        </p:grpSpPr>
        <p:sp>
          <p:nvSpPr>
            <p:cNvPr id="14" name="圆角矩形 13"/>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7" name="文本框 6"/>
            <p:cNvSpPr txBox="1"/>
            <p:nvPr/>
          </p:nvSpPr>
          <p:spPr>
            <a:xfrm>
              <a:off x="4662231" y="2764363"/>
              <a:ext cx="1040670" cy="861774"/>
            </a:xfrm>
            <a:prstGeom prst="rect">
              <a:avLst/>
            </a:prstGeom>
            <a:noFill/>
          </p:spPr>
          <p:txBody>
            <a:bodyPr wrap="none" rtlCol="0">
              <a:spAutoFit/>
            </a:bodyPr>
            <a:lstStyle/>
            <a:p>
              <a:r>
                <a:rPr lang="en-US" altLang="zh-CN" sz="5000" b="1" dirty="0">
                  <a:solidFill>
                    <a:srgbClr val="FF0000"/>
                  </a:solidFill>
                  <a:latin typeface="+mj-lt"/>
                  <a:ea typeface="+mj-ea"/>
                </a:rPr>
                <a:t>03</a:t>
              </a:r>
            </a:p>
          </p:txBody>
        </p:sp>
        <p:sp>
          <p:nvSpPr>
            <p:cNvPr id="18" name="文本框 7"/>
            <p:cNvSpPr txBox="1"/>
            <p:nvPr/>
          </p:nvSpPr>
          <p:spPr>
            <a:xfrm>
              <a:off x="6029325" y="2918251"/>
              <a:ext cx="1723549" cy="553998"/>
            </a:xfrm>
            <a:prstGeom prst="rect">
              <a:avLst/>
            </a:prstGeom>
            <a:noFill/>
          </p:spPr>
          <p:txBody>
            <a:bodyPr wrap="none" rtlCol="0">
              <a:spAutoFit/>
            </a:bodyPr>
            <a:lstStyle/>
            <a:p>
              <a:r>
                <a:rPr lang="zh-CN" altLang="en-US" sz="3000" b="1" dirty="0">
                  <a:solidFill>
                    <a:srgbClr val="FF0000"/>
                  </a:solidFill>
                  <a:latin typeface="+mj-ea"/>
                  <a:ea typeface="+mj-ea"/>
                </a:rPr>
                <a:t>计费规则</a:t>
              </a:r>
            </a:p>
          </p:txBody>
        </p:sp>
      </p:grpSp>
      <p:grpSp>
        <p:nvGrpSpPr>
          <p:cNvPr id="9" name="组合 8"/>
          <p:cNvGrpSpPr/>
          <p:nvPr/>
        </p:nvGrpSpPr>
        <p:grpSpPr>
          <a:xfrm>
            <a:off x="5146544" y="4256358"/>
            <a:ext cx="3169418" cy="920750"/>
            <a:chOff x="4583456" y="2764363"/>
            <a:chExt cx="3169418" cy="920750"/>
          </a:xfrm>
        </p:grpSpPr>
        <p:sp>
          <p:nvSpPr>
            <p:cNvPr id="10" name="圆角矩形 9"/>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1" name="文本框 6"/>
            <p:cNvSpPr txBox="1"/>
            <p:nvPr/>
          </p:nvSpPr>
          <p:spPr>
            <a:xfrm>
              <a:off x="4662231" y="2764363"/>
              <a:ext cx="1031240" cy="920750"/>
            </a:xfrm>
            <a:prstGeom prst="rect">
              <a:avLst/>
            </a:prstGeom>
            <a:noFill/>
          </p:spPr>
          <p:txBody>
            <a:bodyPr wrap="none" rtlCol="0">
              <a:spAutoFit/>
            </a:bodyPr>
            <a:lstStyle/>
            <a:p>
              <a:r>
                <a:rPr lang="en-US" altLang="zh-CN" sz="5000" b="1" dirty="0">
                  <a:latin typeface="+mj-lt"/>
                  <a:ea typeface="+mj-ea"/>
                </a:rPr>
                <a:t>04</a:t>
              </a:r>
            </a:p>
          </p:txBody>
        </p:sp>
        <p:sp>
          <p:nvSpPr>
            <p:cNvPr id="12"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产品优势</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08893" y="225949"/>
            <a:ext cx="1627369" cy="523220"/>
          </a:xfrm>
          <a:prstGeom prst="rect">
            <a:avLst/>
          </a:prstGeom>
          <a:noFill/>
        </p:spPr>
        <p:txBody>
          <a:bodyPr wrap="none" rtlCol="0">
            <a:spAutoFit/>
          </a:bodyPr>
          <a:lstStyle/>
          <a:p>
            <a:r>
              <a:rPr lang="zh-CN" altLang="en-US" sz="2800" b="1" dirty="0">
                <a:solidFill>
                  <a:srgbClr val="D00000"/>
                </a:solidFill>
                <a:latin typeface="+mj-ea"/>
              </a:rPr>
              <a:t>计费规则</a:t>
            </a:r>
          </a:p>
        </p:txBody>
      </p:sp>
      <p:cxnSp>
        <p:nvCxnSpPr>
          <p:cNvPr id="7" name="直接连接符 6"/>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22831" y="990730"/>
            <a:ext cx="4568438" cy="5386426"/>
          </a:xfrm>
          <a:prstGeom prst="ellipse">
            <a:avLst/>
          </a:prstGeom>
          <a:solidFill>
            <a:schemeClr val="accent3">
              <a:lumMod val="40000"/>
              <a:lumOff val="60000"/>
              <a:alpha val="7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sz="3000" dirty="0">
              <a:solidFill>
                <a:srgbClr val="C00000"/>
              </a:solidFill>
              <a:latin typeface="微软雅黑" panose="020B0503020204020204" pitchFamily="34" charset="-122"/>
              <a:ea typeface="微软雅黑" panose="020B0503020204020204" pitchFamily="34" charset="-122"/>
            </a:endParaRPr>
          </a:p>
          <a:p>
            <a:pPr algn="ctr"/>
            <a:endParaRPr lang="en-US" altLang="zh-CN" sz="3000"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并发用户数</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&lt;=10</a:t>
            </a:r>
          </a:p>
          <a:p>
            <a:pPr algn="ct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algn="ct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运行时长</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&lt;=5min</a:t>
            </a:r>
          </a:p>
          <a:p>
            <a:pPr algn="ct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VUM&lt;=50</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1172016" y="1493724"/>
            <a:ext cx="2470069" cy="859808"/>
          </a:xfrm>
          <a:prstGeom prst="rect">
            <a:avLst/>
          </a:prstGeom>
          <a:solidFill>
            <a:schemeClr val="accent3">
              <a:lumMod val="20000"/>
              <a:lumOff val="80000"/>
              <a:alpha val="7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solidFill>
                  <a:schemeClr val="tx2">
                    <a:lumMod val="75000"/>
                  </a:schemeClr>
                </a:solidFill>
                <a:latin typeface="微软雅黑" panose="020B0503020204020204" pitchFamily="34" charset="-122"/>
                <a:ea typeface="微软雅黑" panose="020B0503020204020204" pitchFamily="34" charset="-122"/>
              </a:rPr>
              <a:t>免费试用</a:t>
            </a:r>
          </a:p>
        </p:txBody>
      </p:sp>
      <p:sp>
        <p:nvSpPr>
          <p:cNvPr id="14" name="椭圆 13"/>
          <p:cNvSpPr/>
          <p:nvPr/>
        </p:nvSpPr>
        <p:spPr>
          <a:xfrm>
            <a:off x="6795252" y="990729"/>
            <a:ext cx="4568439" cy="5386413"/>
          </a:xfrm>
          <a:prstGeom prst="ellipse">
            <a:avLst/>
          </a:prstGeom>
          <a:solidFill>
            <a:schemeClr val="accent3">
              <a:lumMod val="40000"/>
              <a:lumOff val="60000"/>
              <a:alpha val="7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sz="3000" dirty="0">
              <a:solidFill>
                <a:srgbClr val="C00000"/>
              </a:solidFill>
              <a:latin typeface="微软雅黑" panose="020B0503020204020204" pitchFamily="34" charset="-122"/>
              <a:ea typeface="微软雅黑" panose="020B0503020204020204" pitchFamily="34" charset="-122"/>
            </a:endParaRPr>
          </a:p>
          <a:p>
            <a:pPr algn="ctr"/>
            <a:endParaRPr lang="en-US" altLang="zh-CN" sz="3000" dirty="0">
              <a:solidFill>
                <a:srgbClr val="C00000"/>
              </a:solidFill>
              <a:latin typeface="微软雅黑" panose="020B0503020204020204" pitchFamily="34" charset="-122"/>
              <a:ea typeface="微软雅黑" panose="020B0503020204020204" pitchFamily="34" charset="-122"/>
            </a:endParaRPr>
          </a:p>
          <a:p>
            <a:pPr algn="ct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VUM&lt;=10000</a:t>
            </a:r>
          </a:p>
          <a:p>
            <a:pPr algn="ct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收费十元</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algn="ct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VUM&gt;=10000</a:t>
            </a:r>
          </a:p>
          <a:p>
            <a:pPr algn="ct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费用</a:t>
            </a: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=VUM*0.001</a:t>
            </a:r>
          </a:p>
          <a:p>
            <a:pPr algn="ctr"/>
            <a:endParaRPr lang="en-US" altLang="zh-CN" sz="3000" dirty="0">
              <a:solidFill>
                <a:srgbClr val="C00000"/>
              </a:solidFill>
              <a:latin typeface="微软雅黑" panose="020B0503020204020204" pitchFamily="34" charset="-122"/>
              <a:ea typeface="微软雅黑" panose="020B0503020204020204" pitchFamily="34" charset="-122"/>
            </a:endParaRPr>
          </a:p>
        </p:txBody>
      </p:sp>
      <p:sp>
        <p:nvSpPr>
          <p:cNvPr id="18" name="矩形: 圆角 17"/>
          <p:cNvSpPr/>
          <p:nvPr/>
        </p:nvSpPr>
        <p:spPr>
          <a:xfrm>
            <a:off x="4691269" y="2637188"/>
            <a:ext cx="2103983" cy="2266114"/>
          </a:xfrm>
          <a:prstGeom prst="roundRect">
            <a:avLst/>
          </a:prstGeom>
          <a:solidFill>
            <a:schemeClr val="accent3">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accent1">
                    <a:lumMod val="75000"/>
                  </a:schemeClr>
                </a:solidFill>
                <a:latin typeface="微软雅黑" panose="020B0503020204020204" pitchFamily="34" charset="-122"/>
                <a:ea typeface="微软雅黑" panose="020B0503020204020204" pitchFamily="34" charset="-122"/>
              </a:rPr>
              <a:t>VUM=</a:t>
            </a:r>
            <a:r>
              <a:rPr lang="zh-CN" altLang="en-US" dirty="0">
                <a:solidFill>
                  <a:schemeClr val="accent1">
                    <a:lumMod val="75000"/>
                  </a:schemeClr>
                </a:solidFill>
                <a:latin typeface="微软雅黑" panose="020B0503020204020204" pitchFamily="34" charset="-122"/>
                <a:ea typeface="微软雅黑" panose="020B0503020204020204" pitchFamily="34" charset="-122"/>
              </a:rPr>
              <a:t>并发用户数</a:t>
            </a:r>
            <a:r>
              <a:rPr lang="en-US" altLang="zh-CN" dirty="0">
                <a:solidFill>
                  <a:schemeClr val="accent1">
                    <a:lumMod val="75000"/>
                  </a:schemeClr>
                </a:solidFill>
                <a:latin typeface="微软雅黑" panose="020B0503020204020204" pitchFamily="34" charset="-122"/>
                <a:ea typeface="微软雅黑" panose="020B0503020204020204" pitchFamily="34" charset="-122"/>
              </a:rPr>
              <a:t>*</a:t>
            </a:r>
            <a:r>
              <a:rPr lang="zh-CN" altLang="en-US" dirty="0">
                <a:solidFill>
                  <a:schemeClr val="accent1">
                    <a:lumMod val="75000"/>
                  </a:schemeClr>
                </a:solidFill>
                <a:latin typeface="微软雅黑" panose="020B0503020204020204" pitchFamily="34" charset="-122"/>
                <a:ea typeface="微软雅黑" panose="020B0503020204020204" pitchFamily="34" charset="-122"/>
              </a:rPr>
              <a:t>运行时长（</a:t>
            </a:r>
            <a:r>
              <a:rPr lang="en-US" altLang="zh-CN" dirty="0">
                <a:solidFill>
                  <a:schemeClr val="accent1">
                    <a:lumMod val="75000"/>
                  </a:schemeClr>
                </a:solidFill>
                <a:latin typeface="微软雅黑" panose="020B0503020204020204" pitchFamily="34" charset="-122"/>
                <a:ea typeface="微软雅黑" panose="020B0503020204020204" pitchFamily="34" charset="-122"/>
              </a:rPr>
              <a:t>min</a:t>
            </a:r>
            <a:r>
              <a:rPr lang="zh-CN" altLang="en-US" dirty="0">
                <a:solidFill>
                  <a:schemeClr val="accent1">
                    <a:lumMod val="75000"/>
                  </a:schemeClr>
                </a:solidFill>
                <a:latin typeface="微软雅黑" panose="020B0503020204020204" pitchFamily="34" charset="-122"/>
                <a:ea typeface="微软雅黑" panose="020B0503020204020204" pitchFamily="34" charset="-122"/>
              </a:rPr>
              <a:t>）</a:t>
            </a:r>
          </a:p>
          <a:p>
            <a:pPr algn="ctr"/>
            <a:endParaRPr lang="en-US" altLang="zh-CN" dirty="0">
              <a:solidFill>
                <a:srgbClr val="AE129A"/>
              </a:solidFill>
              <a:latin typeface="微软雅黑" panose="020B0503020204020204" pitchFamily="34" charset="-122"/>
              <a:ea typeface="微软雅黑" panose="020B0503020204020204" pitchFamily="34" charset="-122"/>
            </a:endParaRPr>
          </a:p>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单位：元</a:t>
            </a:r>
          </a:p>
        </p:txBody>
      </p:sp>
      <p:sp>
        <p:nvSpPr>
          <p:cNvPr id="10" name="矩形 9">
            <a:extLst>
              <a:ext uri="{FF2B5EF4-FFF2-40B4-BE49-F238E27FC236}">
                <a16:creationId xmlns:a16="http://schemas.microsoft.com/office/drawing/2014/main" id="{50A341E9-6315-4380-B372-9EB364D3C24D}"/>
              </a:ext>
            </a:extLst>
          </p:cNvPr>
          <p:cNvSpPr/>
          <p:nvPr/>
        </p:nvSpPr>
        <p:spPr>
          <a:xfrm>
            <a:off x="7844438" y="1493724"/>
            <a:ext cx="2470069" cy="859808"/>
          </a:xfrm>
          <a:prstGeom prst="rect">
            <a:avLst/>
          </a:prstGeom>
          <a:solidFill>
            <a:schemeClr val="accent3">
              <a:lumMod val="20000"/>
              <a:lumOff val="80000"/>
              <a:alpha val="7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solidFill>
                  <a:schemeClr val="accent2">
                    <a:lumMod val="50000"/>
                  </a:schemeClr>
                </a:solidFill>
                <a:latin typeface="微软雅黑" panose="020B0503020204020204" pitchFamily="34" charset="-122"/>
                <a:ea typeface="微软雅黑" panose="020B0503020204020204" pitchFamily="34" charset="-122"/>
              </a:rPr>
              <a:t>收费标准</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0675" y="2806927"/>
            <a:ext cx="1723549" cy="1015663"/>
          </a:xfrm>
          <a:prstGeom prst="rect">
            <a:avLst/>
          </a:prstGeom>
          <a:noFill/>
        </p:spPr>
        <p:txBody>
          <a:bodyPr wrap="none" rtlCol="0">
            <a:spAutoFit/>
          </a:bodyPr>
          <a:lstStyle/>
          <a:p>
            <a:r>
              <a:rPr lang="zh-CN" altLang="en-US" sz="6000" b="1" dirty="0">
                <a:solidFill>
                  <a:srgbClr val="D00000"/>
                </a:solidFill>
                <a:latin typeface="+mj-ea"/>
                <a:ea typeface="+mj-ea"/>
              </a:rPr>
              <a:t>目录</a:t>
            </a:r>
          </a:p>
        </p:txBody>
      </p:sp>
      <p:grpSp>
        <p:nvGrpSpPr>
          <p:cNvPr id="16" name="组合 15"/>
          <p:cNvGrpSpPr/>
          <p:nvPr/>
        </p:nvGrpSpPr>
        <p:grpSpPr>
          <a:xfrm>
            <a:off x="5146544" y="1644715"/>
            <a:ext cx="3169418" cy="861774"/>
            <a:chOff x="4583456" y="1422885"/>
            <a:chExt cx="3169418" cy="861774"/>
          </a:xfrm>
        </p:grpSpPr>
        <p:sp>
          <p:nvSpPr>
            <p:cNvPr id="4" name="圆角矩形 5"/>
            <p:cNvSpPr>
              <a:spLocks noChangeArrowheads="1"/>
            </p:cNvSpPr>
            <p:nvPr/>
          </p:nvSpPr>
          <p:spPr bwMode="auto">
            <a:xfrm>
              <a:off x="4583456" y="1477922"/>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chemeClr val="tx1"/>
                </a:solidFill>
                <a:latin typeface="宋体" panose="02010600030101010101" pitchFamily="2" charset="-122"/>
                <a:sym typeface="宋体" panose="02010600030101010101" pitchFamily="2" charset="-122"/>
              </a:endParaRPr>
            </a:p>
          </p:txBody>
        </p:sp>
        <p:sp>
          <p:nvSpPr>
            <p:cNvPr id="3" name="文本框 2"/>
            <p:cNvSpPr txBox="1"/>
            <p:nvPr/>
          </p:nvSpPr>
          <p:spPr>
            <a:xfrm>
              <a:off x="4662231" y="1422885"/>
              <a:ext cx="1040670" cy="861774"/>
            </a:xfrm>
            <a:prstGeom prst="rect">
              <a:avLst/>
            </a:prstGeom>
            <a:noFill/>
          </p:spPr>
          <p:txBody>
            <a:bodyPr wrap="none" rtlCol="0">
              <a:spAutoFit/>
            </a:bodyPr>
            <a:lstStyle/>
            <a:p>
              <a:r>
                <a:rPr lang="en-US" altLang="zh-CN" sz="5000" b="1" dirty="0">
                  <a:latin typeface="+mj-lt"/>
                  <a:ea typeface="+mj-ea"/>
                </a:rPr>
                <a:t>01</a:t>
              </a:r>
            </a:p>
          </p:txBody>
        </p:sp>
        <p:sp>
          <p:nvSpPr>
            <p:cNvPr id="5" name="文本框 4"/>
            <p:cNvSpPr txBox="1"/>
            <p:nvPr/>
          </p:nvSpPr>
          <p:spPr>
            <a:xfrm>
              <a:off x="6029325" y="1576773"/>
              <a:ext cx="1723549" cy="553998"/>
            </a:xfrm>
            <a:prstGeom prst="rect">
              <a:avLst/>
            </a:prstGeom>
            <a:noFill/>
          </p:spPr>
          <p:txBody>
            <a:bodyPr wrap="none" rtlCol="0">
              <a:spAutoFit/>
            </a:bodyPr>
            <a:lstStyle/>
            <a:p>
              <a:r>
                <a:rPr lang="zh-CN" altLang="en-US" sz="3000" b="1" dirty="0">
                  <a:latin typeface="+mj-ea"/>
                  <a:ea typeface="+mj-ea"/>
                </a:rPr>
                <a:t>产品介绍</a:t>
              </a:r>
            </a:p>
          </p:txBody>
        </p:sp>
      </p:grpSp>
      <p:grpSp>
        <p:nvGrpSpPr>
          <p:cNvPr id="15" name="组合 14"/>
          <p:cNvGrpSpPr/>
          <p:nvPr/>
        </p:nvGrpSpPr>
        <p:grpSpPr>
          <a:xfrm>
            <a:off x="5146544" y="2535882"/>
            <a:ext cx="3169418" cy="861774"/>
            <a:chOff x="4583456" y="2764363"/>
            <a:chExt cx="3169418" cy="861774"/>
          </a:xfrm>
        </p:grpSpPr>
        <p:sp>
          <p:nvSpPr>
            <p:cNvPr id="6" name="圆角矩形 5"/>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7" name="文本框 6"/>
            <p:cNvSpPr txBox="1"/>
            <p:nvPr/>
          </p:nvSpPr>
          <p:spPr>
            <a:xfrm>
              <a:off x="4662231" y="2764363"/>
              <a:ext cx="1040670" cy="861774"/>
            </a:xfrm>
            <a:prstGeom prst="rect">
              <a:avLst/>
            </a:prstGeom>
            <a:noFill/>
          </p:spPr>
          <p:txBody>
            <a:bodyPr wrap="none" rtlCol="0">
              <a:spAutoFit/>
            </a:bodyPr>
            <a:lstStyle/>
            <a:p>
              <a:r>
                <a:rPr lang="en-US" altLang="zh-CN" sz="5000" b="1" dirty="0">
                  <a:latin typeface="+mj-lt"/>
                  <a:ea typeface="+mj-ea"/>
                </a:rPr>
                <a:t>02</a:t>
              </a:r>
            </a:p>
          </p:txBody>
        </p:sp>
        <p:sp>
          <p:nvSpPr>
            <p:cNvPr id="8"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产品流程</a:t>
              </a:r>
            </a:p>
          </p:txBody>
        </p:sp>
      </p:grpSp>
      <p:sp>
        <p:nvSpPr>
          <p:cNvPr id="21" name="文本框 20"/>
          <p:cNvSpPr txBox="1"/>
          <p:nvPr/>
        </p:nvSpPr>
        <p:spPr>
          <a:xfrm>
            <a:off x="1650470" y="3822590"/>
            <a:ext cx="1608133" cy="369332"/>
          </a:xfrm>
          <a:prstGeom prst="rect">
            <a:avLst/>
          </a:prstGeom>
          <a:noFill/>
        </p:spPr>
        <p:txBody>
          <a:bodyPr wrap="none" rtlCol="0">
            <a:spAutoFit/>
          </a:bodyPr>
          <a:lstStyle/>
          <a:p>
            <a:r>
              <a:rPr lang="en-US" altLang="zh-CN" dirty="0">
                <a:solidFill>
                  <a:srgbClr val="D00000"/>
                </a:solidFill>
                <a:latin typeface="+mj-lt"/>
              </a:rPr>
              <a:t>CONTENTS</a:t>
            </a:r>
            <a:endParaRPr lang="zh-CN" altLang="en-US" dirty="0">
              <a:solidFill>
                <a:srgbClr val="D00000"/>
              </a:solidFill>
              <a:latin typeface="+mj-lt"/>
            </a:endParaRPr>
          </a:p>
        </p:txBody>
      </p:sp>
      <p:grpSp>
        <p:nvGrpSpPr>
          <p:cNvPr id="13" name="组合 12"/>
          <p:cNvGrpSpPr/>
          <p:nvPr/>
        </p:nvGrpSpPr>
        <p:grpSpPr>
          <a:xfrm>
            <a:off x="5146544" y="3380058"/>
            <a:ext cx="3169418" cy="861774"/>
            <a:chOff x="4583456" y="2764363"/>
            <a:chExt cx="3169418" cy="861774"/>
          </a:xfrm>
        </p:grpSpPr>
        <p:sp>
          <p:nvSpPr>
            <p:cNvPr id="14" name="圆角矩形 13"/>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7" name="文本框 6"/>
            <p:cNvSpPr txBox="1"/>
            <p:nvPr/>
          </p:nvSpPr>
          <p:spPr>
            <a:xfrm>
              <a:off x="4662231" y="2764363"/>
              <a:ext cx="1040670" cy="861774"/>
            </a:xfrm>
            <a:prstGeom prst="rect">
              <a:avLst/>
            </a:prstGeom>
            <a:noFill/>
          </p:spPr>
          <p:txBody>
            <a:bodyPr wrap="none" rtlCol="0">
              <a:spAutoFit/>
            </a:bodyPr>
            <a:lstStyle/>
            <a:p>
              <a:r>
                <a:rPr lang="en-US" altLang="zh-CN" sz="5000" b="1" dirty="0">
                  <a:latin typeface="+mj-lt"/>
                  <a:ea typeface="+mj-ea"/>
                </a:rPr>
                <a:t>03</a:t>
              </a:r>
            </a:p>
          </p:txBody>
        </p:sp>
        <p:sp>
          <p:nvSpPr>
            <p:cNvPr id="18"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计费规则</a:t>
              </a:r>
            </a:p>
          </p:txBody>
        </p:sp>
      </p:grpSp>
      <p:grpSp>
        <p:nvGrpSpPr>
          <p:cNvPr id="9" name="组合 8"/>
          <p:cNvGrpSpPr/>
          <p:nvPr/>
        </p:nvGrpSpPr>
        <p:grpSpPr>
          <a:xfrm>
            <a:off x="5146544" y="4256358"/>
            <a:ext cx="3169418" cy="861774"/>
            <a:chOff x="4583456" y="2764363"/>
            <a:chExt cx="3169418" cy="861774"/>
          </a:xfrm>
        </p:grpSpPr>
        <p:sp>
          <p:nvSpPr>
            <p:cNvPr id="10" name="圆角矩形 9"/>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1" name="文本框 6"/>
            <p:cNvSpPr txBox="1"/>
            <p:nvPr/>
          </p:nvSpPr>
          <p:spPr>
            <a:xfrm>
              <a:off x="4662231" y="2764363"/>
              <a:ext cx="1040670" cy="861774"/>
            </a:xfrm>
            <a:prstGeom prst="rect">
              <a:avLst/>
            </a:prstGeom>
            <a:noFill/>
          </p:spPr>
          <p:txBody>
            <a:bodyPr wrap="none" rtlCol="0">
              <a:spAutoFit/>
            </a:bodyPr>
            <a:lstStyle/>
            <a:p>
              <a:r>
                <a:rPr lang="en-US" altLang="zh-CN" sz="5000" b="1" dirty="0">
                  <a:solidFill>
                    <a:srgbClr val="FF0000"/>
                  </a:solidFill>
                  <a:latin typeface="+mj-lt"/>
                  <a:ea typeface="+mj-ea"/>
                </a:rPr>
                <a:t>04</a:t>
              </a:r>
            </a:p>
          </p:txBody>
        </p:sp>
        <p:sp>
          <p:nvSpPr>
            <p:cNvPr id="12" name="文本框 7"/>
            <p:cNvSpPr txBox="1"/>
            <p:nvPr/>
          </p:nvSpPr>
          <p:spPr>
            <a:xfrm>
              <a:off x="6029325" y="2918251"/>
              <a:ext cx="1723549" cy="553998"/>
            </a:xfrm>
            <a:prstGeom prst="rect">
              <a:avLst/>
            </a:prstGeom>
            <a:noFill/>
          </p:spPr>
          <p:txBody>
            <a:bodyPr wrap="none" rtlCol="0">
              <a:spAutoFit/>
            </a:bodyPr>
            <a:lstStyle/>
            <a:p>
              <a:r>
                <a:rPr lang="zh-CN" altLang="en-US" sz="3000" b="1" dirty="0">
                  <a:solidFill>
                    <a:srgbClr val="FF0000"/>
                  </a:solidFill>
                  <a:latin typeface="+mj-ea"/>
                  <a:ea typeface="+mj-ea"/>
                </a:rPr>
                <a:t>产品优势</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1678" y="1050176"/>
            <a:ext cx="10178322" cy="5618921"/>
          </a:xfrm>
        </p:spPr>
        <p:txBody>
          <a:bodyPr>
            <a:normAutofit fontScale="97500" lnSpcReduction="10000"/>
          </a:bodyPr>
          <a:lstStyle/>
          <a:p>
            <a:pPr lvl="0" fontAlgn="base">
              <a:lnSpc>
                <a:spcPct val="150000"/>
              </a:lnSpc>
            </a:pPr>
            <a:r>
              <a:rPr lang="zh-CN" altLang="zh-CN" sz="2400" dirty="0">
                <a:latin typeface="宋体" panose="02010600030101010101" pitchFamily="2" charset="-122"/>
                <a:ea typeface="宋体" panose="02010600030101010101" pitchFamily="2" charset="-122"/>
              </a:rPr>
              <a:t>在线使用无需安装</a:t>
            </a:r>
            <a:r>
              <a:rPr lang="en-US" altLang="zh-CN" sz="2400" dirty="0">
                <a:latin typeface="宋体" panose="02010600030101010101" pitchFamily="2" charset="-122"/>
                <a:ea typeface="宋体" panose="02010600030101010101" pitchFamily="2" charset="-122"/>
              </a:rPr>
              <a:t>, </a:t>
            </a:r>
            <a:endParaRPr lang="zh-CN" altLang="zh-CN" sz="2400" dirty="0">
              <a:latin typeface="宋体" panose="02010600030101010101" pitchFamily="2" charset="-122"/>
              <a:ea typeface="宋体" panose="02010600030101010101" pitchFamily="2" charset="-122"/>
            </a:endParaRPr>
          </a:p>
          <a:p>
            <a:pPr lvl="0" fontAlgn="base">
              <a:lnSpc>
                <a:spcPct val="150000"/>
              </a:lnSpc>
            </a:pPr>
            <a:r>
              <a:rPr lang="zh-CN" altLang="zh-CN" sz="2400" dirty="0">
                <a:latin typeface="宋体" panose="02010600030101010101" pitchFamily="2" charset="-122"/>
                <a:ea typeface="宋体" panose="02010600030101010101" pitchFamily="2" charset="-122"/>
              </a:rPr>
              <a:t>脚本模板化，支持手工编写脚本以及</a:t>
            </a:r>
            <a:r>
              <a:rPr lang="en-US" altLang="zh-CN" sz="2400" dirty="0">
                <a:latin typeface="宋体" panose="02010600030101010101" pitchFamily="2" charset="-122"/>
                <a:ea typeface="宋体" panose="02010600030101010101" pitchFamily="2" charset="-122"/>
              </a:rPr>
              <a:t>fiddler</a:t>
            </a:r>
            <a:r>
              <a:rPr lang="zh-CN" altLang="zh-CN" sz="2400" dirty="0">
                <a:latin typeface="宋体" panose="02010600030101010101" pitchFamily="2" charset="-122"/>
                <a:ea typeface="宋体" panose="02010600030101010101" pitchFamily="2" charset="-122"/>
              </a:rPr>
              <a:t>录制脚本，</a:t>
            </a:r>
            <a:r>
              <a:rPr lang="en-US" altLang="zh-CN" sz="2400" dirty="0">
                <a:latin typeface="宋体" panose="02010600030101010101" pitchFamily="2" charset="-122"/>
                <a:ea typeface="宋体" panose="02010600030101010101" pitchFamily="2" charset="-122"/>
              </a:rPr>
              <a:t>PR</a:t>
            </a:r>
            <a:r>
              <a:rPr lang="zh-CN" altLang="zh-CN" sz="2400" dirty="0">
                <a:latin typeface="宋体" panose="02010600030101010101" pitchFamily="2" charset="-122"/>
                <a:ea typeface="宋体" panose="02010600030101010101" pitchFamily="2" charset="-122"/>
              </a:rPr>
              <a:t>录制脚本的导入。</a:t>
            </a:r>
          </a:p>
          <a:p>
            <a:pPr lvl="0" fontAlgn="base">
              <a:lnSpc>
                <a:spcPct val="150000"/>
              </a:lnSpc>
            </a:pPr>
            <a:r>
              <a:rPr lang="zh-CN" altLang="zh-CN" sz="2400" dirty="0">
                <a:latin typeface="宋体" panose="02010600030101010101" pitchFamily="2" charset="-122"/>
                <a:ea typeface="宋体" panose="02010600030101010101" pitchFamily="2" charset="-122"/>
              </a:rPr>
              <a:t>全面的分析报表。</a:t>
            </a:r>
          </a:p>
          <a:p>
            <a:pPr lvl="0" fontAlgn="base">
              <a:lnSpc>
                <a:spcPct val="150000"/>
              </a:lnSpc>
            </a:pPr>
            <a:r>
              <a:rPr lang="zh-CN" altLang="zh-CN" sz="2400" dirty="0">
                <a:latin typeface="宋体" panose="02010600030101010101" pitchFamily="2" charset="-122"/>
                <a:ea typeface="宋体" panose="02010600030101010101" pitchFamily="2" charset="-122"/>
              </a:rPr>
              <a:t>支持多个压力机对场景进行压测。</a:t>
            </a:r>
          </a:p>
          <a:p>
            <a:pPr lvl="0" fontAlgn="base">
              <a:lnSpc>
                <a:spcPct val="150000"/>
              </a:lnSpc>
            </a:pPr>
            <a:r>
              <a:rPr lang="zh-CN" altLang="zh-CN" sz="2400" dirty="0">
                <a:latin typeface="宋体" panose="02010600030101010101" pitchFamily="2" charset="-122"/>
                <a:ea typeface="宋体" panose="02010600030101010101" pitchFamily="2" charset="-122"/>
              </a:rPr>
              <a:t>支持对场景的实时监控以及查看场景运行日志。</a:t>
            </a:r>
          </a:p>
          <a:p>
            <a:pPr lvl="0" fontAlgn="base">
              <a:lnSpc>
                <a:spcPct val="150000"/>
              </a:lnSpc>
            </a:pPr>
            <a:r>
              <a:rPr lang="zh-CN" altLang="zh-CN" sz="2400" dirty="0">
                <a:latin typeface="宋体" panose="02010600030101010101" pitchFamily="2" charset="-122"/>
                <a:ea typeface="宋体" panose="02010600030101010101" pitchFamily="2" charset="-122"/>
              </a:rPr>
              <a:t>测试结果准度高。</a:t>
            </a:r>
          </a:p>
          <a:p>
            <a:pPr lvl="0" fontAlgn="base">
              <a:lnSpc>
                <a:spcPct val="150000"/>
              </a:lnSpc>
            </a:pPr>
            <a:r>
              <a:rPr lang="zh-CN" altLang="zh-CN" sz="2400" dirty="0">
                <a:latin typeface="宋体" panose="02010600030101010101" pitchFamily="2" charset="-122"/>
                <a:ea typeface="宋体" panose="02010600030101010101" pitchFamily="2" charset="-122"/>
              </a:rPr>
              <a:t>按压力付费，按需付费</a:t>
            </a:r>
          </a:p>
          <a:p>
            <a:pPr lvl="0" fontAlgn="base">
              <a:lnSpc>
                <a:spcPct val="150000"/>
              </a:lnSpc>
            </a:pPr>
            <a:r>
              <a:rPr lang="zh-CN" altLang="zh-CN" sz="2400" dirty="0">
                <a:latin typeface="宋体" panose="02010600030101010101" pitchFamily="2" charset="-122"/>
                <a:ea typeface="宋体" panose="02010600030101010101" pitchFamily="2" charset="-122"/>
              </a:rPr>
              <a:t>与</a:t>
            </a:r>
            <a:r>
              <a:rPr lang="en-US" altLang="zh-CN" sz="2400" dirty="0" err="1">
                <a:latin typeface="宋体" panose="02010600030101010101" pitchFamily="2" charset="-122"/>
                <a:ea typeface="宋体" panose="02010600030101010101" pitchFamily="2" charset="-122"/>
              </a:rPr>
              <a:t>alltesting</a:t>
            </a:r>
            <a:r>
              <a:rPr lang="zh-CN" altLang="zh-CN" sz="2400" dirty="0">
                <a:latin typeface="宋体" panose="02010600030101010101" pitchFamily="2" charset="-122"/>
                <a:ea typeface="宋体" panose="02010600030101010101" pitchFamily="2" charset="-122"/>
              </a:rPr>
              <a:t>众测平台无缝集成，可使用平台账号进行登录以及利用平台赚取的金额进行性能测试，一站式服务。</a:t>
            </a:r>
          </a:p>
        </p:txBody>
      </p:sp>
      <p:sp>
        <p:nvSpPr>
          <p:cNvPr id="4" name="文本框 3"/>
          <p:cNvSpPr txBox="1"/>
          <p:nvPr/>
        </p:nvSpPr>
        <p:spPr>
          <a:xfrm>
            <a:off x="408893" y="225949"/>
            <a:ext cx="1612900" cy="518160"/>
          </a:xfrm>
          <a:prstGeom prst="rect">
            <a:avLst/>
          </a:prstGeom>
          <a:noFill/>
        </p:spPr>
        <p:txBody>
          <a:bodyPr wrap="none" rtlCol="0">
            <a:spAutoFit/>
          </a:bodyPr>
          <a:lstStyle/>
          <a:p>
            <a:r>
              <a:rPr lang="zh-CN" altLang="en-US" sz="2800" b="1" dirty="0">
                <a:solidFill>
                  <a:srgbClr val="D00000"/>
                </a:solidFill>
                <a:latin typeface="+mj-ea"/>
              </a:rPr>
              <a:t>产品优势</a:t>
            </a: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058577" cy="523220"/>
          </a:xfrm>
          <a:prstGeom prst="rect">
            <a:avLst/>
          </a:prstGeom>
          <a:noFill/>
        </p:spPr>
        <p:txBody>
          <a:bodyPr wrap="none" rtlCol="0">
            <a:spAutoFit/>
          </a:bodyPr>
          <a:lstStyle/>
          <a:p>
            <a:r>
              <a:rPr lang="en-US" altLang="zh-CN" sz="2800" b="1" dirty="0">
                <a:solidFill>
                  <a:srgbClr val="D00000"/>
                </a:solidFill>
                <a:latin typeface="+mj-ea"/>
              </a:rPr>
              <a:t>1. </a:t>
            </a:r>
            <a:r>
              <a:rPr lang="zh-CN" altLang="en-US" sz="2800" b="1" dirty="0">
                <a:solidFill>
                  <a:srgbClr val="D00000"/>
                </a:solidFill>
                <a:latin typeface="+mj-ea"/>
              </a:rPr>
              <a:t>产品介绍</a:t>
            </a: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96218" y="1157539"/>
            <a:ext cx="3110764" cy="5474511"/>
          </a:xfrm>
          <a:prstGeom prst="ellipse">
            <a:avLst/>
          </a:prstGeom>
          <a:solidFill>
            <a:schemeClr val="accent2">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50000"/>
              </a:lnSpc>
            </a:pPr>
            <a:r>
              <a:rPr lang="en-US" altLang="zh-CN" sz="2400" dirty="0" err="1">
                <a:solidFill>
                  <a:schemeClr val="tx2">
                    <a:lumMod val="75000"/>
                  </a:schemeClr>
                </a:solidFill>
              </a:rPr>
              <a:t>PerformanceRunner</a:t>
            </a:r>
            <a:r>
              <a:rPr lang="zh-CN" altLang="zh-CN" sz="2400" dirty="0">
                <a:solidFill>
                  <a:schemeClr val="tx2">
                    <a:lumMod val="75000"/>
                  </a:schemeClr>
                </a:solidFill>
              </a:rPr>
              <a:t>（简称</a:t>
            </a:r>
            <a:r>
              <a:rPr lang="en-US" altLang="zh-CN" sz="2400" dirty="0" err="1">
                <a:solidFill>
                  <a:schemeClr val="tx2">
                    <a:lumMod val="75000"/>
                  </a:schemeClr>
                </a:solidFill>
              </a:rPr>
              <a:t>web_pr</a:t>
            </a:r>
            <a:r>
              <a:rPr lang="zh-CN" altLang="zh-CN" sz="2400" dirty="0">
                <a:solidFill>
                  <a:schemeClr val="tx2">
                    <a:lumMod val="75000"/>
                  </a:schemeClr>
                </a:solidFill>
              </a:rPr>
              <a:t>）是一款</a:t>
            </a:r>
            <a:r>
              <a:rPr lang="zh-CN" altLang="en-US" sz="2400" dirty="0">
                <a:solidFill>
                  <a:schemeClr val="tx2">
                    <a:lumMod val="75000"/>
                  </a:schemeClr>
                </a:solidFill>
              </a:rPr>
              <a:t>云版</a:t>
            </a:r>
            <a:r>
              <a:rPr lang="zh-CN" altLang="zh-CN" sz="2400" dirty="0">
                <a:solidFill>
                  <a:schemeClr val="tx2">
                    <a:lumMod val="75000"/>
                  </a:schemeClr>
                </a:solidFill>
              </a:rPr>
              <a:t>性能测试工具。</a:t>
            </a:r>
            <a:endParaRPr lang="en-US" altLang="zh-CN" sz="2400" dirty="0">
              <a:solidFill>
                <a:schemeClr val="tx2">
                  <a:lumMod val="75000"/>
                </a:schemeClr>
              </a:solidFill>
            </a:endParaRPr>
          </a:p>
        </p:txBody>
      </p:sp>
      <p:sp>
        <p:nvSpPr>
          <p:cNvPr id="10" name="矩形 9"/>
          <p:cNvSpPr/>
          <p:nvPr/>
        </p:nvSpPr>
        <p:spPr>
          <a:xfrm>
            <a:off x="4611739" y="1416382"/>
            <a:ext cx="7448482" cy="1572405"/>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50000"/>
              </a:lnSpc>
            </a:pPr>
            <a:r>
              <a:rPr lang="zh-CN" altLang="zh-CN" sz="2000" dirty="0">
                <a:solidFill>
                  <a:schemeClr val="tx1"/>
                </a:solidFill>
                <a:latin typeface="+mn-ea"/>
              </a:rPr>
              <a:t>通过模拟生成运行业务压力量和使用场景的组合测试系统的各项性能指标，找出性能方面的问题，发现性能瓶颈</a:t>
            </a:r>
            <a:r>
              <a:rPr lang="zh-CN" altLang="en-US" sz="2000" dirty="0">
                <a:solidFill>
                  <a:schemeClr val="tx1"/>
                </a:solidFill>
                <a:latin typeface="+mn-ea"/>
              </a:rPr>
              <a:t>。</a:t>
            </a:r>
          </a:p>
        </p:txBody>
      </p:sp>
      <p:sp>
        <p:nvSpPr>
          <p:cNvPr id="13" name="矩形 12"/>
          <p:cNvSpPr/>
          <p:nvPr/>
        </p:nvSpPr>
        <p:spPr>
          <a:xfrm>
            <a:off x="4611739" y="3220403"/>
            <a:ext cx="7448482" cy="148080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50000"/>
              </a:lnSpc>
            </a:pPr>
            <a:r>
              <a:rPr lang="zh-CN" altLang="zh-CN" sz="2000" dirty="0">
                <a:solidFill>
                  <a:schemeClr val="tx1"/>
                </a:solidFill>
                <a:latin typeface="+mn-ea"/>
              </a:rPr>
              <a:t>适用于压力测试、</a:t>
            </a:r>
            <a:r>
              <a:rPr lang="zh-CN" altLang="en-US" sz="2000" dirty="0">
                <a:solidFill>
                  <a:schemeClr val="tx1"/>
                </a:solidFill>
                <a:latin typeface="+mn-ea"/>
              </a:rPr>
              <a:t>并发</a:t>
            </a:r>
            <a:r>
              <a:rPr lang="zh-CN" altLang="zh-CN" sz="2000" dirty="0">
                <a:solidFill>
                  <a:schemeClr val="tx1"/>
                </a:solidFill>
                <a:latin typeface="+mn-ea"/>
              </a:rPr>
              <a:t>测试、负载测试、可靠性测试等，最大限度地缩短测试时间，加速应用系统的发布周期。</a:t>
            </a:r>
            <a:endParaRPr lang="en-US" altLang="zh-CN" sz="2000" dirty="0">
              <a:solidFill>
                <a:schemeClr val="tx1"/>
              </a:solidFill>
              <a:latin typeface="+mn-ea"/>
            </a:endParaRPr>
          </a:p>
        </p:txBody>
      </p:sp>
      <p:sp>
        <p:nvSpPr>
          <p:cNvPr id="14" name="箭头: 右 13"/>
          <p:cNvSpPr/>
          <p:nvPr/>
        </p:nvSpPr>
        <p:spPr>
          <a:xfrm>
            <a:off x="3382613" y="3093143"/>
            <a:ext cx="1172809" cy="1735319"/>
          </a:xfrm>
          <a:prstGeom prst="rightArrow">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4631687" y="4932820"/>
            <a:ext cx="7429169" cy="148080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lang="zh-CN" altLang="en-US" sz="2000" dirty="0">
                <a:solidFill>
                  <a:schemeClr val="tx1"/>
                </a:solidFill>
                <a:latin typeface="+mn-ea"/>
              </a:rPr>
              <a:t>支持多种浏览器，如谷歌，</a:t>
            </a:r>
            <a:r>
              <a:rPr lang="en-US" altLang="zh-CN" sz="2000" dirty="0">
                <a:solidFill>
                  <a:schemeClr val="tx1"/>
                </a:solidFill>
                <a:latin typeface="+mn-ea"/>
              </a:rPr>
              <a:t>IE</a:t>
            </a:r>
            <a:r>
              <a:rPr lang="zh-CN" altLang="en-US" sz="2000" dirty="0">
                <a:solidFill>
                  <a:schemeClr val="tx1"/>
                </a:solidFill>
                <a:latin typeface="+mn-ea"/>
              </a:rPr>
              <a:t>，火狐等，具备强大的压测能力。一台压力机可并发</a:t>
            </a:r>
            <a:r>
              <a:rPr lang="en-US" altLang="zh-CN" sz="2000" dirty="0">
                <a:solidFill>
                  <a:schemeClr val="tx1"/>
                </a:solidFill>
                <a:latin typeface="+mn-ea"/>
              </a:rPr>
              <a:t>2000</a:t>
            </a:r>
            <a:r>
              <a:rPr lang="zh-CN" altLang="en-US" sz="2000" dirty="0">
                <a:solidFill>
                  <a:schemeClr val="tx1"/>
                </a:solidFill>
                <a:latin typeface="+mn-ea"/>
              </a:rPr>
              <a:t>用户。</a:t>
            </a:r>
          </a:p>
        </p:txBody>
      </p:sp>
    </p:spTree>
  </p:cSld>
  <p:clrMapOvr>
    <a:masterClrMapping/>
  </p:clrMapOvr>
  <p:transition spd="med">
    <p:zoom dir="in"/>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8893" y="225949"/>
            <a:ext cx="2779928" cy="523220"/>
          </a:xfrm>
          <a:prstGeom prst="rect">
            <a:avLst/>
          </a:prstGeom>
          <a:noFill/>
        </p:spPr>
        <p:txBody>
          <a:bodyPr wrap="none" rtlCol="0">
            <a:spAutoFit/>
          </a:bodyPr>
          <a:lstStyle/>
          <a:p>
            <a:r>
              <a:rPr lang="en-US" altLang="zh-CN" sz="2800" b="1" dirty="0">
                <a:solidFill>
                  <a:srgbClr val="D00000"/>
                </a:solidFill>
                <a:latin typeface="+mj-ea"/>
              </a:rPr>
              <a:t>2. </a:t>
            </a:r>
            <a:r>
              <a:rPr lang="zh-CN" altLang="en-US" sz="2800" b="1" dirty="0">
                <a:solidFill>
                  <a:srgbClr val="D00000"/>
                </a:solidFill>
                <a:latin typeface="+mj-ea"/>
              </a:rPr>
              <a:t>产品功能特性</a:t>
            </a:r>
          </a:p>
        </p:txBody>
      </p:sp>
      <p:cxnSp>
        <p:nvCxnSpPr>
          <p:cNvPr id="5" name="直接连接符 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092699" y="988840"/>
            <a:ext cx="7513983" cy="810688"/>
          </a:xfrm>
          <a:prstGeom prst="rect">
            <a:avLst/>
          </a:prstGeom>
          <a:solidFill>
            <a:schemeClr val="accent2">
              <a:lumMod val="60000"/>
              <a:lumOff val="4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lang="zh-CN" altLang="en-US" dirty="0">
                <a:solidFill>
                  <a:schemeClr val="tx1"/>
                </a:solidFill>
                <a:latin typeface="+mn-ea"/>
              </a:rPr>
              <a:t>可模拟单脚本场景，多脚本混合场景，可按百分比分配，递增模式等</a:t>
            </a:r>
          </a:p>
        </p:txBody>
      </p:sp>
      <p:sp>
        <p:nvSpPr>
          <p:cNvPr id="6" name="箭头: 五边形 5">
            <a:extLst>
              <a:ext uri="{FF2B5EF4-FFF2-40B4-BE49-F238E27FC236}">
                <a16:creationId xmlns:a16="http://schemas.microsoft.com/office/drawing/2014/main" id="{765F5DC2-1E80-462A-9866-0E0A30D5409C}"/>
              </a:ext>
            </a:extLst>
          </p:cNvPr>
          <p:cNvSpPr/>
          <p:nvPr/>
        </p:nvSpPr>
        <p:spPr>
          <a:xfrm>
            <a:off x="927653" y="988839"/>
            <a:ext cx="1966264" cy="810689"/>
          </a:xfrm>
          <a:prstGeom prst="homePlate">
            <a:avLst/>
          </a:prstGeom>
          <a:solidFill>
            <a:schemeClr val="accent3">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微软雅黑" panose="020B0503020204020204" pitchFamily="34" charset="-122"/>
                <a:ea typeface="微软雅黑" panose="020B0503020204020204" pitchFamily="34" charset="-122"/>
              </a:rPr>
              <a:t>模拟多种场景</a:t>
            </a:r>
          </a:p>
        </p:txBody>
      </p:sp>
      <p:sp>
        <p:nvSpPr>
          <p:cNvPr id="34" name="矩形 33">
            <a:extLst>
              <a:ext uri="{FF2B5EF4-FFF2-40B4-BE49-F238E27FC236}">
                <a16:creationId xmlns:a16="http://schemas.microsoft.com/office/drawing/2014/main" id="{C69B2B8B-BE8F-4D5E-ADE6-2769A2D66845}"/>
              </a:ext>
            </a:extLst>
          </p:cNvPr>
          <p:cNvSpPr/>
          <p:nvPr/>
        </p:nvSpPr>
        <p:spPr>
          <a:xfrm>
            <a:off x="3092696" y="2014976"/>
            <a:ext cx="7513983" cy="810688"/>
          </a:xfrm>
          <a:prstGeom prst="rect">
            <a:avLst/>
          </a:prstGeom>
          <a:solidFill>
            <a:schemeClr val="accent2">
              <a:lumMod val="60000"/>
              <a:lumOff val="4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lang="zh-CN" altLang="en-US" dirty="0">
                <a:solidFill>
                  <a:schemeClr val="tx1"/>
                </a:solidFill>
                <a:latin typeface="+mn-ea"/>
              </a:rPr>
              <a:t>提供压力器调度、分配、运行等任务</a:t>
            </a:r>
          </a:p>
        </p:txBody>
      </p:sp>
      <p:sp>
        <p:nvSpPr>
          <p:cNvPr id="35" name="矩形 34">
            <a:extLst>
              <a:ext uri="{FF2B5EF4-FFF2-40B4-BE49-F238E27FC236}">
                <a16:creationId xmlns:a16="http://schemas.microsoft.com/office/drawing/2014/main" id="{8065D20D-9705-4448-B7B3-D8A5B3A8775A}"/>
              </a:ext>
            </a:extLst>
          </p:cNvPr>
          <p:cNvSpPr/>
          <p:nvPr/>
        </p:nvSpPr>
        <p:spPr>
          <a:xfrm>
            <a:off x="3107622" y="2990932"/>
            <a:ext cx="7513983" cy="810688"/>
          </a:xfrm>
          <a:prstGeom prst="rect">
            <a:avLst/>
          </a:prstGeom>
          <a:solidFill>
            <a:schemeClr val="accent2">
              <a:lumMod val="60000"/>
              <a:lumOff val="4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lnSpc>
                <a:spcPct val="150000"/>
              </a:lnSpc>
            </a:pPr>
            <a:r>
              <a:rPr lang="zh-CN" altLang="en-US" dirty="0">
                <a:solidFill>
                  <a:schemeClr val="tx1"/>
                </a:solidFill>
                <a:latin typeface="+mn-ea"/>
              </a:rPr>
              <a:t>压力机弹性扩展，压力机按需分配，</a:t>
            </a:r>
            <a:r>
              <a:rPr lang="en-US" altLang="zh-CN" dirty="0" err="1">
                <a:solidFill>
                  <a:schemeClr val="tx1"/>
                </a:solidFill>
                <a:latin typeface="+mn-ea"/>
              </a:rPr>
              <a:t>Vuser</a:t>
            </a:r>
            <a:r>
              <a:rPr lang="zh-CN" altLang="en-US" dirty="0">
                <a:solidFill>
                  <a:schemeClr val="tx1"/>
                </a:solidFill>
                <a:latin typeface="+mn-ea"/>
              </a:rPr>
              <a:t>按需分配。</a:t>
            </a:r>
          </a:p>
        </p:txBody>
      </p:sp>
      <p:sp>
        <p:nvSpPr>
          <p:cNvPr id="36" name="矩形 35">
            <a:extLst>
              <a:ext uri="{FF2B5EF4-FFF2-40B4-BE49-F238E27FC236}">
                <a16:creationId xmlns:a16="http://schemas.microsoft.com/office/drawing/2014/main" id="{B15499A1-0A42-4F9B-A7BC-75C8F17E6A22}"/>
              </a:ext>
            </a:extLst>
          </p:cNvPr>
          <p:cNvSpPr/>
          <p:nvPr/>
        </p:nvSpPr>
        <p:spPr>
          <a:xfrm>
            <a:off x="3107622" y="4017068"/>
            <a:ext cx="7513983" cy="810688"/>
          </a:xfrm>
          <a:prstGeom prst="rect">
            <a:avLst/>
          </a:prstGeom>
          <a:solidFill>
            <a:schemeClr val="accent2">
              <a:lumMod val="60000"/>
              <a:lumOff val="4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lang="zh-CN" altLang="en-US" dirty="0">
                <a:solidFill>
                  <a:schemeClr val="tx1"/>
                </a:solidFill>
                <a:latin typeface="+mn-ea"/>
              </a:rPr>
              <a:t>实现了分布式加压集群，通过多进程</a:t>
            </a:r>
            <a:r>
              <a:rPr lang="en-US" altLang="zh-CN" dirty="0">
                <a:solidFill>
                  <a:schemeClr val="tx1"/>
                </a:solidFill>
                <a:latin typeface="+mn-ea"/>
              </a:rPr>
              <a:t>+</a:t>
            </a:r>
            <a:r>
              <a:rPr lang="zh-CN" altLang="en-US" dirty="0">
                <a:solidFill>
                  <a:schemeClr val="tx1"/>
                </a:solidFill>
                <a:latin typeface="+mn-ea"/>
              </a:rPr>
              <a:t>多线程混合压力模式，同时负责运行时的管理包括数据、消息、日志等</a:t>
            </a:r>
            <a:r>
              <a:rPr lang="en-US" altLang="zh-CN" dirty="0">
                <a:solidFill>
                  <a:schemeClr val="tx1"/>
                </a:solidFill>
                <a:latin typeface="+mn-ea"/>
              </a:rPr>
              <a:t>.</a:t>
            </a:r>
          </a:p>
        </p:txBody>
      </p:sp>
      <p:sp>
        <p:nvSpPr>
          <p:cNvPr id="37" name="矩形 36">
            <a:extLst>
              <a:ext uri="{FF2B5EF4-FFF2-40B4-BE49-F238E27FC236}">
                <a16:creationId xmlns:a16="http://schemas.microsoft.com/office/drawing/2014/main" id="{3400601D-72B0-4643-9FEA-10463456BFEA}"/>
              </a:ext>
            </a:extLst>
          </p:cNvPr>
          <p:cNvSpPr/>
          <p:nvPr/>
        </p:nvSpPr>
        <p:spPr>
          <a:xfrm>
            <a:off x="3092696" y="5177363"/>
            <a:ext cx="7513983" cy="810688"/>
          </a:xfrm>
          <a:prstGeom prst="rect">
            <a:avLst/>
          </a:prstGeom>
          <a:solidFill>
            <a:schemeClr val="accent2">
              <a:lumMod val="60000"/>
              <a:lumOff val="4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lang="zh-CN" altLang="en-US" dirty="0">
                <a:solidFill>
                  <a:schemeClr val="tx1"/>
                </a:solidFill>
                <a:latin typeface="+mn-ea"/>
              </a:rPr>
              <a:t>使用</a:t>
            </a:r>
            <a:r>
              <a:rPr lang="en-US" altLang="zh-CN" dirty="0" err="1">
                <a:solidFill>
                  <a:schemeClr val="tx1"/>
                </a:solidFill>
                <a:latin typeface="+mn-ea"/>
              </a:rPr>
              <a:t>BeanShell</a:t>
            </a:r>
            <a:r>
              <a:rPr lang="zh-CN" altLang="en-US" dirty="0">
                <a:solidFill>
                  <a:schemeClr val="tx1"/>
                </a:solidFill>
                <a:latin typeface="+mn-ea"/>
              </a:rPr>
              <a:t>语言作为脚本语言，使脚本更少，更易于理解。 </a:t>
            </a:r>
            <a:r>
              <a:rPr lang="en-US" altLang="zh-CN" dirty="0" err="1">
                <a:solidFill>
                  <a:schemeClr val="tx1"/>
                </a:solidFill>
                <a:latin typeface="+mn-ea"/>
              </a:rPr>
              <a:t>BeanShell</a:t>
            </a:r>
            <a:r>
              <a:rPr lang="zh-CN" altLang="en-US" dirty="0">
                <a:solidFill>
                  <a:schemeClr val="tx1"/>
                </a:solidFill>
                <a:latin typeface="+mn-ea"/>
              </a:rPr>
              <a:t>语法自身也兼容</a:t>
            </a:r>
            <a:r>
              <a:rPr lang="en-US" altLang="zh-CN" dirty="0">
                <a:solidFill>
                  <a:schemeClr val="tx1"/>
                </a:solidFill>
                <a:latin typeface="+mn-ea"/>
              </a:rPr>
              <a:t>Java</a:t>
            </a:r>
            <a:r>
              <a:rPr lang="zh-CN" altLang="en-US" dirty="0">
                <a:solidFill>
                  <a:schemeClr val="tx1"/>
                </a:solidFill>
                <a:latin typeface="+mn-ea"/>
              </a:rPr>
              <a:t>语法。</a:t>
            </a:r>
          </a:p>
        </p:txBody>
      </p:sp>
      <p:sp>
        <p:nvSpPr>
          <p:cNvPr id="38" name="箭头: 五边形 37">
            <a:extLst>
              <a:ext uri="{FF2B5EF4-FFF2-40B4-BE49-F238E27FC236}">
                <a16:creationId xmlns:a16="http://schemas.microsoft.com/office/drawing/2014/main" id="{1F9431B0-01DE-484A-921F-C8E6F9ED6D7E}"/>
              </a:ext>
            </a:extLst>
          </p:cNvPr>
          <p:cNvSpPr/>
          <p:nvPr/>
        </p:nvSpPr>
        <p:spPr>
          <a:xfrm>
            <a:off x="927653" y="2990931"/>
            <a:ext cx="1966264" cy="810689"/>
          </a:xfrm>
          <a:prstGeom prst="homePlate">
            <a:avLst/>
          </a:prstGeom>
          <a:solidFill>
            <a:schemeClr val="accent3">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accent6"/>
                </a:solidFill>
                <a:latin typeface="+mn-ea"/>
              </a:rPr>
              <a:t>弹性资源使用</a:t>
            </a:r>
          </a:p>
        </p:txBody>
      </p:sp>
      <p:sp>
        <p:nvSpPr>
          <p:cNvPr id="39" name="箭头: 五边形 38">
            <a:extLst>
              <a:ext uri="{FF2B5EF4-FFF2-40B4-BE49-F238E27FC236}">
                <a16:creationId xmlns:a16="http://schemas.microsoft.com/office/drawing/2014/main" id="{16306BC6-C798-4577-BB82-B376B66DF4FC}"/>
              </a:ext>
            </a:extLst>
          </p:cNvPr>
          <p:cNvSpPr/>
          <p:nvPr/>
        </p:nvSpPr>
        <p:spPr>
          <a:xfrm>
            <a:off x="927653" y="4017068"/>
            <a:ext cx="1966264" cy="810689"/>
          </a:xfrm>
          <a:prstGeom prst="homePlate">
            <a:avLst/>
          </a:prstGeom>
          <a:solidFill>
            <a:schemeClr val="accent3">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微软雅黑" panose="020B0503020204020204" pitchFamily="34" charset="-122"/>
                <a:ea typeface="微软雅黑" panose="020B0503020204020204" pitchFamily="34" charset="-122"/>
              </a:rPr>
              <a:t>压力器</a:t>
            </a:r>
          </a:p>
        </p:txBody>
      </p:sp>
      <p:sp>
        <p:nvSpPr>
          <p:cNvPr id="40" name="箭头: 五边形 39">
            <a:extLst>
              <a:ext uri="{FF2B5EF4-FFF2-40B4-BE49-F238E27FC236}">
                <a16:creationId xmlns:a16="http://schemas.microsoft.com/office/drawing/2014/main" id="{38D4683C-4CB5-4851-A82F-284C2E99D873}"/>
              </a:ext>
            </a:extLst>
          </p:cNvPr>
          <p:cNvSpPr/>
          <p:nvPr/>
        </p:nvSpPr>
        <p:spPr>
          <a:xfrm>
            <a:off x="927653" y="5177362"/>
            <a:ext cx="1966264" cy="810689"/>
          </a:xfrm>
          <a:prstGeom prst="homePlate">
            <a:avLst/>
          </a:prstGeom>
          <a:solidFill>
            <a:schemeClr val="accent3">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微软雅黑" panose="020B0503020204020204" pitchFamily="34" charset="-122"/>
                <a:ea typeface="微软雅黑" panose="020B0503020204020204" pitchFamily="34" charset="-122"/>
              </a:rPr>
              <a:t>脚本语言</a:t>
            </a:r>
          </a:p>
        </p:txBody>
      </p:sp>
      <p:sp>
        <p:nvSpPr>
          <p:cNvPr id="41" name="箭头: 五边形 40">
            <a:extLst>
              <a:ext uri="{FF2B5EF4-FFF2-40B4-BE49-F238E27FC236}">
                <a16:creationId xmlns:a16="http://schemas.microsoft.com/office/drawing/2014/main" id="{6E04E9B2-C8DC-4741-A1C3-FFEF490E28C5}"/>
              </a:ext>
            </a:extLst>
          </p:cNvPr>
          <p:cNvSpPr/>
          <p:nvPr/>
        </p:nvSpPr>
        <p:spPr>
          <a:xfrm>
            <a:off x="927653" y="1978050"/>
            <a:ext cx="1966264" cy="810689"/>
          </a:xfrm>
          <a:prstGeom prst="homePlate">
            <a:avLst/>
          </a:prstGeom>
          <a:solidFill>
            <a:schemeClr val="accent3">
              <a:lumMod val="40000"/>
              <a:lumOff val="60000"/>
              <a:alpha val="7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微软雅黑" panose="020B0503020204020204" pitchFamily="34" charset="-122"/>
                <a:ea typeface="微软雅黑" panose="020B0503020204020204" pitchFamily="34" charset="-122"/>
              </a:rPr>
              <a:t>控制器</a:t>
            </a:r>
          </a:p>
        </p:txBody>
      </p:sp>
    </p:spTree>
  </p:cSld>
  <p:clrMapOvr>
    <a:masterClrMapping/>
  </p:clrMapOvr>
  <p:transition spd="med">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9792865" y="986790"/>
            <a:ext cx="1840335" cy="5712460"/>
          </a:xfrm>
          <a:prstGeom prst="roundRect">
            <a:avLst/>
          </a:prstGeom>
          <a:solidFill>
            <a:schemeClr val="bg1">
              <a:lumMod val="95000"/>
            </a:scheme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3" name="圆角矩形 2"/>
          <p:cNvSpPr/>
          <p:nvPr/>
        </p:nvSpPr>
        <p:spPr>
          <a:xfrm>
            <a:off x="4629085" y="986790"/>
            <a:ext cx="4288643" cy="5712460"/>
          </a:xfrm>
          <a:prstGeom prst="roundRect">
            <a:avLst/>
          </a:prstGeom>
          <a:solidFill>
            <a:schemeClr val="bg1">
              <a:lumMod val="95000"/>
            </a:scheme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2" name="圆角矩形 1"/>
          <p:cNvSpPr/>
          <p:nvPr/>
        </p:nvSpPr>
        <p:spPr>
          <a:xfrm>
            <a:off x="384175" y="986790"/>
            <a:ext cx="2066925" cy="5712460"/>
          </a:xfrm>
          <a:prstGeom prst="roundRect">
            <a:avLst/>
          </a:prstGeom>
          <a:solidFill>
            <a:schemeClr val="bg1">
              <a:lumMod val="95000"/>
            </a:scheme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rgbClr val="C000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08893" y="225949"/>
            <a:ext cx="2058577" cy="523220"/>
          </a:xfrm>
          <a:prstGeom prst="rect">
            <a:avLst/>
          </a:prstGeom>
          <a:noFill/>
        </p:spPr>
        <p:txBody>
          <a:bodyPr wrap="none" rtlCol="0">
            <a:spAutoFit/>
          </a:bodyPr>
          <a:lstStyle/>
          <a:p>
            <a:r>
              <a:rPr lang="en-US" altLang="zh-CN" sz="2800" b="1" dirty="0">
                <a:solidFill>
                  <a:srgbClr val="D00000"/>
                </a:solidFill>
                <a:latin typeface="+mj-ea"/>
              </a:rPr>
              <a:t>3. </a:t>
            </a:r>
            <a:r>
              <a:rPr lang="zh-CN" altLang="en-US" sz="2800" b="1" dirty="0">
                <a:solidFill>
                  <a:srgbClr val="D00000"/>
                </a:solidFill>
                <a:latin typeface="+mj-ea"/>
              </a:rPr>
              <a:t>产品结构</a:t>
            </a:r>
          </a:p>
        </p:txBody>
      </p:sp>
      <p:cxnSp>
        <p:nvCxnSpPr>
          <p:cNvPr id="35" name="直接连接符 34"/>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717398" y="1338765"/>
            <a:ext cx="10606486" cy="4505443"/>
            <a:chOff x="717398" y="1338765"/>
            <a:chExt cx="10606486" cy="4100039"/>
          </a:xfrm>
          <a:solidFill>
            <a:schemeClr val="accent3">
              <a:lumMod val="60000"/>
              <a:lumOff val="40000"/>
            </a:schemeClr>
          </a:solidFill>
        </p:grpSpPr>
        <p:sp>
          <p:nvSpPr>
            <p:cNvPr id="7" name="箭头: 右 6"/>
            <p:cNvSpPr/>
            <p:nvPr/>
          </p:nvSpPr>
          <p:spPr>
            <a:xfrm>
              <a:off x="2254733" y="3038526"/>
              <a:ext cx="2464435" cy="620624"/>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n-ea"/>
              </a:endParaRPr>
            </a:p>
          </p:txBody>
        </p:sp>
        <p:sp>
          <p:nvSpPr>
            <p:cNvPr id="5" name="矩形 4"/>
            <p:cNvSpPr/>
            <p:nvPr/>
          </p:nvSpPr>
          <p:spPr>
            <a:xfrm>
              <a:off x="4716566" y="1948338"/>
              <a:ext cx="1632391" cy="9025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控制器</a:t>
              </a:r>
              <a:r>
                <a:rPr lang="en-US" altLang="zh-CN" dirty="0">
                  <a:solidFill>
                    <a:schemeClr val="tx1"/>
                  </a:solidFill>
                  <a:latin typeface="+mn-ea"/>
                </a:rPr>
                <a:t>1</a:t>
              </a:r>
              <a:endParaRPr lang="zh-CN" altLang="en-US" dirty="0">
                <a:solidFill>
                  <a:schemeClr val="tx1"/>
                </a:solidFill>
                <a:latin typeface="+mn-ea"/>
              </a:endParaRPr>
            </a:p>
          </p:txBody>
        </p:sp>
        <p:sp>
          <p:nvSpPr>
            <p:cNvPr id="9" name="矩形 8"/>
            <p:cNvSpPr/>
            <p:nvPr/>
          </p:nvSpPr>
          <p:spPr>
            <a:xfrm>
              <a:off x="7375908" y="1338765"/>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负载机</a:t>
              </a:r>
              <a:r>
                <a:rPr lang="en-US" altLang="zh-CN" dirty="0">
                  <a:solidFill>
                    <a:schemeClr val="tx1"/>
                  </a:solidFill>
                  <a:latin typeface="+mn-ea"/>
                </a:rPr>
                <a:t>1</a:t>
              </a:r>
              <a:endParaRPr lang="zh-CN" altLang="en-US" dirty="0">
                <a:solidFill>
                  <a:schemeClr val="tx1"/>
                </a:solidFill>
                <a:latin typeface="+mn-ea"/>
              </a:endParaRPr>
            </a:p>
          </p:txBody>
        </p:sp>
        <p:sp>
          <p:nvSpPr>
            <p:cNvPr id="10" name="矩形 9"/>
            <p:cNvSpPr/>
            <p:nvPr/>
          </p:nvSpPr>
          <p:spPr>
            <a:xfrm>
              <a:off x="7400194" y="2485022"/>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负载机</a:t>
              </a:r>
              <a:r>
                <a:rPr lang="en-US" altLang="zh-CN" dirty="0">
                  <a:solidFill>
                    <a:schemeClr val="tx1"/>
                  </a:solidFill>
                  <a:latin typeface="+mn-ea"/>
                </a:rPr>
                <a:t>2</a:t>
              </a:r>
              <a:endParaRPr lang="zh-CN" altLang="en-US" dirty="0">
                <a:solidFill>
                  <a:schemeClr val="tx1"/>
                </a:solidFill>
                <a:latin typeface="+mn-ea"/>
              </a:endParaRPr>
            </a:p>
          </p:txBody>
        </p:sp>
        <p:sp>
          <p:nvSpPr>
            <p:cNvPr id="11" name="矩形 10"/>
            <p:cNvSpPr/>
            <p:nvPr/>
          </p:nvSpPr>
          <p:spPr>
            <a:xfrm>
              <a:off x="7431178" y="4605857"/>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负载机</a:t>
              </a:r>
              <a:r>
                <a:rPr lang="en-US" altLang="zh-CN" dirty="0">
                  <a:solidFill>
                    <a:schemeClr val="tx1"/>
                  </a:solidFill>
                  <a:latin typeface="+mn-ea"/>
                </a:rPr>
                <a:t>4</a:t>
              </a:r>
              <a:endParaRPr lang="zh-CN" altLang="en-US" dirty="0">
                <a:solidFill>
                  <a:schemeClr val="tx1"/>
                </a:solidFill>
                <a:latin typeface="+mn-ea"/>
              </a:endParaRPr>
            </a:p>
          </p:txBody>
        </p:sp>
        <p:sp>
          <p:nvSpPr>
            <p:cNvPr id="12" name="矩形 11"/>
            <p:cNvSpPr/>
            <p:nvPr/>
          </p:nvSpPr>
          <p:spPr>
            <a:xfrm>
              <a:off x="7429169" y="3554369"/>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负载机</a:t>
              </a:r>
              <a:r>
                <a:rPr lang="en-US" altLang="zh-CN" dirty="0">
                  <a:solidFill>
                    <a:schemeClr val="tx1"/>
                  </a:solidFill>
                  <a:latin typeface="+mn-ea"/>
                </a:rPr>
                <a:t>3</a:t>
              </a:r>
              <a:endParaRPr lang="zh-CN" altLang="en-US" dirty="0">
                <a:solidFill>
                  <a:schemeClr val="tx1"/>
                </a:solidFill>
                <a:latin typeface="+mn-ea"/>
              </a:endParaRPr>
            </a:p>
          </p:txBody>
        </p:sp>
        <p:sp>
          <p:nvSpPr>
            <p:cNvPr id="13" name="矩形 12"/>
            <p:cNvSpPr/>
            <p:nvPr/>
          </p:nvSpPr>
          <p:spPr>
            <a:xfrm>
              <a:off x="9900246" y="1338765"/>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被测系统</a:t>
              </a:r>
              <a:r>
                <a:rPr lang="en-US" altLang="zh-CN" dirty="0">
                  <a:solidFill>
                    <a:schemeClr val="tx1"/>
                  </a:solidFill>
                  <a:latin typeface="+mn-ea"/>
                </a:rPr>
                <a:t>1</a:t>
              </a:r>
              <a:endParaRPr lang="zh-CN" altLang="en-US" dirty="0">
                <a:solidFill>
                  <a:schemeClr val="tx1"/>
                </a:solidFill>
                <a:latin typeface="+mn-ea"/>
              </a:endParaRPr>
            </a:p>
          </p:txBody>
        </p:sp>
        <p:sp>
          <p:nvSpPr>
            <p:cNvPr id="14" name="矩形 13"/>
            <p:cNvSpPr/>
            <p:nvPr/>
          </p:nvSpPr>
          <p:spPr>
            <a:xfrm>
              <a:off x="9924799" y="2483461"/>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被测系统</a:t>
              </a:r>
              <a:r>
                <a:rPr lang="en-US" altLang="zh-CN" dirty="0">
                  <a:solidFill>
                    <a:schemeClr val="tx1"/>
                  </a:solidFill>
                  <a:latin typeface="+mn-ea"/>
                </a:rPr>
                <a:t>2</a:t>
              </a:r>
              <a:endParaRPr lang="zh-CN" altLang="en-US" dirty="0">
                <a:solidFill>
                  <a:schemeClr val="tx1"/>
                </a:solidFill>
                <a:latin typeface="+mn-ea"/>
              </a:endParaRPr>
            </a:p>
          </p:txBody>
        </p:sp>
        <p:sp>
          <p:nvSpPr>
            <p:cNvPr id="15" name="矩形 14"/>
            <p:cNvSpPr/>
            <p:nvPr/>
          </p:nvSpPr>
          <p:spPr>
            <a:xfrm>
              <a:off x="9900246" y="3555929"/>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被测系统</a:t>
              </a:r>
              <a:r>
                <a:rPr lang="en-US" altLang="zh-CN" dirty="0">
                  <a:solidFill>
                    <a:schemeClr val="tx1"/>
                  </a:solidFill>
                  <a:latin typeface="+mn-ea"/>
                </a:rPr>
                <a:t>3</a:t>
              </a:r>
              <a:endParaRPr lang="zh-CN" altLang="en-US" dirty="0">
                <a:solidFill>
                  <a:schemeClr val="tx1"/>
                </a:solidFill>
                <a:latin typeface="+mn-ea"/>
              </a:endParaRPr>
            </a:p>
          </p:txBody>
        </p:sp>
        <p:sp>
          <p:nvSpPr>
            <p:cNvPr id="16" name="矩形 15"/>
            <p:cNvSpPr/>
            <p:nvPr/>
          </p:nvSpPr>
          <p:spPr>
            <a:xfrm>
              <a:off x="9900246" y="4620194"/>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被测系统</a:t>
              </a:r>
              <a:r>
                <a:rPr lang="en-US" altLang="zh-CN" dirty="0">
                  <a:solidFill>
                    <a:schemeClr val="tx1"/>
                  </a:solidFill>
                  <a:latin typeface="+mn-ea"/>
                </a:rPr>
                <a:t>4</a:t>
              </a:r>
              <a:endParaRPr lang="zh-CN" altLang="en-US" dirty="0">
                <a:solidFill>
                  <a:schemeClr val="tx1"/>
                </a:solidFill>
                <a:latin typeface="+mn-ea"/>
              </a:endParaRPr>
            </a:p>
          </p:txBody>
        </p:sp>
        <p:sp>
          <p:nvSpPr>
            <p:cNvPr id="20" name="箭头: 右 19"/>
            <p:cNvSpPr/>
            <p:nvPr/>
          </p:nvSpPr>
          <p:spPr>
            <a:xfrm>
              <a:off x="8918218" y="1563991"/>
              <a:ext cx="891942" cy="479462"/>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chemeClr val="tx1"/>
                </a:solidFill>
                <a:latin typeface="+mn-ea"/>
              </a:endParaRPr>
            </a:p>
          </p:txBody>
        </p:sp>
        <p:sp>
          <p:nvSpPr>
            <p:cNvPr id="22" name="箭头: 右 21"/>
            <p:cNvSpPr/>
            <p:nvPr/>
          </p:nvSpPr>
          <p:spPr>
            <a:xfrm>
              <a:off x="8927681" y="3723943"/>
              <a:ext cx="891942" cy="479462"/>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chemeClr val="tx1"/>
                </a:solidFill>
                <a:latin typeface="+mn-ea"/>
              </a:endParaRPr>
            </a:p>
          </p:txBody>
        </p:sp>
        <p:sp>
          <p:nvSpPr>
            <p:cNvPr id="23" name="箭头: 右 22"/>
            <p:cNvSpPr/>
            <p:nvPr/>
          </p:nvSpPr>
          <p:spPr>
            <a:xfrm>
              <a:off x="8908877" y="2563565"/>
              <a:ext cx="891942" cy="479462"/>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chemeClr val="tx1"/>
                </a:solidFill>
                <a:latin typeface="+mn-ea"/>
              </a:endParaRPr>
            </a:p>
          </p:txBody>
        </p:sp>
        <p:sp>
          <p:nvSpPr>
            <p:cNvPr id="29" name="箭头: 右 28"/>
            <p:cNvSpPr/>
            <p:nvPr/>
          </p:nvSpPr>
          <p:spPr>
            <a:xfrm>
              <a:off x="6488405" y="2114420"/>
              <a:ext cx="899885" cy="46798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chemeClr val="tx1"/>
                </a:solidFill>
                <a:latin typeface="+mn-ea"/>
              </a:endParaRPr>
            </a:p>
          </p:txBody>
        </p:sp>
        <p:sp>
          <p:nvSpPr>
            <p:cNvPr id="41" name="矩形 40"/>
            <p:cNvSpPr/>
            <p:nvPr/>
          </p:nvSpPr>
          <p:spPr>
            <a:xfrm>
              <a:off x="4732980" y="4007066"/>
              <a:ext cx="1632391" cy="9025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控制器</a:t>
              </a:r>
              <a:r>
                <a:rPr lang="en-US" altLang="zh-CN" dirty="0">
                  <a:solidFill>
                    <a:schemeClr val="tx1"/>
                  </a:solidFill>
                  <a:latin typeface="+mn-ea"/>
                </a:rPr>
                <a:t>2</a:t>
              </a:r>
              <a:endParaRPr lang="zh-CN" altLang="en-US" dirty="0">
                <a:solidFill>
                  <a:schemeClr val="tx1"/>
                </a:solidFill>
                <a:latin typeface="+mn-ea"/>
              </a:endParaRPr>
            </a:p>
          </p:txBody>
        </p:sp>
        <p:sp>
          <p:nvSpPr>
            <p:cNvPr id="42" name="箭头: 右 41"/>
            <p:cNvSpPr/>
            <p:nvPr/>
          </p:nvSpPr>
          <p:spPr>
            <a:xfrm>
              <a:off x="6459097" y="4224374"/>
              <a:ext cx="899885" cy="46798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chemeClr val="tx1"/>
                </a:solidFill>
                <a:latin typeface="+mn-ea"/>
              </a:endParaRPr>
            </a:p>
          </p:txBody>
        </p:sp>
        <p:sp>
          <p:nvSpPr>
            <p:cNvPr id="55" name="矩形 54"/>
            <p:cNvSpPr/>
            <p:nvPr/>
          </p:nvSpPr>
          <p:spPr>
            <a:xfrm>
              <a:off x="718190" y="3597761"/>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用户</a:t>
              </a:r>
              <a:r>
                <a:rPr lang="en-US" altLang="zh-CN" dirty="0">
                  <a:solidFill>
                    <a:schemeClr val="tx1"/>
                  </a:solidFill>
                  <a:latin typeface="+mn-ea"/>
                </a:rPr>
                <a:t>3</a:t>
              </a:r>
              <a:endParaRPr lang="zh-CN" altLang="en-US" dirty="0">
                <a:solidFill>
                  <a:schemeClr val="tx1"/>
                </a:solidFill>
                <a:latin typeface="+mn-ea"/>
              </a:endParaRPr>
            </a:p>
          </p:txBody>
        </p:sp>
        <p:sp>
          <p:nvSpPr>
            <p:cNvPr id="56" name="矩形 55"/>
            <p:cNvSpPr/>
            <p:nvPr/>
          </p:nvSpPr>
          <p:spPr>
            <a:xfrm>
              <a:off x="738638" y="2485022"/>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用户</a:t>
              </a:r>
              <a:r>
                <a:rPr lang="en-US" altLang="zh-CN" dirty="0">
                  <a:solidFill>
                    <a:schemeClr val="tx1"/>
                  </a:solidFill>
                  <a:latin typeface="+mn-ea"/>
                </a:rPr>
                <a:t>2</a:t>
              </a:r>
              <a:endParaRPr lang="zh-CN" altLang="en-US" dirty="0">
                <a:solidFill>
                  <a:schemeClr val="tx1"/>
                </a:solidFill>
                <a:latin typeface="+mn-ea"/>
              </a:endParaRPr>
            </a:p>
          </p:txBody>
        </p:sp>
        <p:sp>
          <p:nvSpPr>
            <p:cNvPr id="57" name="矩形 56"/>
            <p:cNvSpPr/>
            <p:nvPr/>
          </p:nvSpPr>
          <p:spPr>
            <a:xfrm>
              <a:off x="738638" y="1372775"/>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用户</a:t>
              </a:r>
              <a:r>
                <a:rPr lang="en-US" altLang="zh-CN" dirty="0">
                  <a:solidFill>
                    <a:schemeClr val="tx1"/>
                  </a:solidFill>
                  <a:latin typeface="+mn-ea"/>
                </a:rPr>
                <a:t>1</a:t>
              </a:r>
              <a:endParaRPr lang="zh-CN" altLang="en-US" dirty="0">
                <a:solidFill>
                  <a:schemeClr val="tx1"/>
                </a:solidFill>
                <a:latin typeface="+mn-ea"/>
              </a:endParaRPr>
            </a:p>
          </p:txBody>
        </p:sp>
        <p:sp>
          <p:nvSpPr>
            <p:cNvPr id="58" name="矩形 57"/>
            <p:cNvSpPr/>
            <p:nvPr/>
          </p:nvSpPr>
          <p:spPr>
            <a:xfrm>
              <a:off x="717398" y="4605857"/>
              <a:ext cx="1399085" cy="8186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用户</a:t>
              </a:r>
              <a:r>
                <a:rPr lang="en-US" altLang="zh-CN" dirty="0">
                  <a:solidFill>
                    <a:schemeClr val="tx1"/>
                  </a:solidFill>
                  <a:latin typeface="+mn-ea"/>
                </a:rPr>
                <a:t>4</a:t>
              </a:r>
              <a:endParaRPr lang="zh-CN" altLang="en-US" dirty="0">
                <a:solidFill>
                  <a:schemeClr val="tx1"/>
                </a:solidFill>
                <a:latin typeface="+mn-ea"/>
              </a:endParaRPr>
            </a:p>
          </p:txBody>
        </p:sp>
        <p:sp>
          <p:nvSpPr>
            <p:cNvPr id="59" name="箭头: 右 58"/>
            <p:cNvSpPr/>
            <p:nvPr/>
          </p:nvSpPr>
          <p:spPr>
            <a:xfrm>
              <a:off x="8919736" y="4820236"/>
              <a:ext cx="891942" cy="479462"/>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000" dirty="0">
                <a:solidFill>
                  <a:schemeClr val="tx1"/>
                </a:solidFill>
                <a:latin typeface="+mn-ea"/>
              </a:endParaRPr>
            </a:p>
          </p:txBody>
        </p:sp>
      </p:grpSp>
      <p:sp>
        <p:nvSpPr>
          <p:cNvPr id="17" name="文本框 16">
            <a:extLst>
              <a:ext uri="{FF2B5EF4-FFF2-40B4-BE49-F238E27FC236}">
                <a16:creationId xmlns:a16="http://schemas.microsoft.com/office/drawing/2014/main" id="{E723E504-877E-40F7-A70B-6F0C5FE577C7}"/>
              </a:ext>
            </a:extLst>
          </p:cNvPr>
          <p:cNvSpPr txBox="1"/>
          <p:nvPr/>
        </p:nvSpPr>
        <p:spPr>
          <a:xfrm>
            <a:off x="2707287" y="2955982"/>
            <a:ext cx="1652021" cy="369332"/>
          </a:xfrm>
          <a:prstGeom prst="rect">
            <a:avLst/>
          </a:prstGeom>
          <a:noFill/>
        </p:spPr>
        <p:txBody>
          <a:bodyPr wrap="square" rtlCol="0">
            <a:spAutoFit/>
          </a:bodyPr>
          <a:lstStyle/>
          <a:p>
            <a:r>
              <a:rPr lang="zh-CN" altLang="en-US" dirty="0">
                <a:solidFill>
                  <a:srgbClr val="FF0000"/>
                </a:solidFill>
              </a:rPr>
              <a:t>访问</a:t>
            </a:r>
            <a:r>
              <a:rPr lang="en-US" altLang="zh-CN" dirty="0" err="1">
                <a:solidFill>
                  <a:srgbClr val="FF0000"/>
                </a:solidFill>
              </a:rPr>
              <a:t>web_pr</a:t>
            </a:r>
            <a:endParaRPr lang="zh-CN" altLang="en-US" dirty="0">
              <a:solidFill>
                <a:srgbClr val="FF0000"/>
              </a:solidFill>
            </a:endParaRPr>
          </a:p>
        </p:txBody>
      </p:sp>
      <p:sp>
        <p:nvSpPr>
          <p:cNvPr id="18" name="文本框 17">
            <a:extLst>
              <a:ext uri="{FF2B5EF4-FFF2-40B4-BE49-F238E27FC236}">
                <a16:creationId xmlns:a16="http://schemas.microsoft.com/office/drawing/2014/main" id="{7FD06EFB-C5F8-4880-8AAF-B2380D58551D}"/>
              </a:ext>
            </a:extLst>
          </p:cNvPr>
          <p:cNvSpPr txBox="1"/>
          <p:nvPr/>
        </p:nvSpPr>
        <p:spPr>
          <a:xfrm>
            <a:off x="6348957" y="2008611"/>
            <a:ext cx="895721" cy="369332"/>
          </a:xfrm>
          <a:prstGeom prst="rect">
            <a:avLst/>
          </a:prstGeom>
          <a:noFill/>
        </p:spPr>
        <p:txBody>
          <a:bodyPr wrap="square" rtlCol="0">
            <a:spAutoFit/>
          </a:bodyPr>
          <a:lstStyle/>
          <a:p>
            <a:r>
              <a:rPr lang="zh-CN" altLang="en-US" dirty="0"/>
              <a:t>施压机</a:t>
            </a:r>
          </a:p>
        </p:txBody>
      </p:sp>
      <p:sp>
        <p:nvSpPr>
          <p:cNvPr id="40" name="文本框 39">
            <a:extLst>
              <a:ext uri="{FF2B5EF4-FFF2-40B4-BE49-F238E27FC236}">
                <a16:creationId xmlns:a16="http://schemas.microsoft.com/office/drawing/2014/main" id="{AC2598F4-4A2D-4119-B91C-DFD7A79153A3}"/>
              </a:ext>
            </a:extLst>
          </p:cNvPr>
          <p:cNvSpPr txBox="1"/>
          <p:nvPr/>
        </p:nvSpPr>
        <p:spPr>
          <a:xfrm>
            <a:off x="6325545" y="4295392"/>
            <a:ext cx="895721" cy="369332"/>
          </a:xfrm>
          <a:prstGeom prst="rect">
            <a:avLst/>
          </a:prstGeom>
          <a:noFill/>
        </p:spPr>
        <p:txBody>
          <a:bodyPr wrap="square" rtlCol="0">
            <a:spAutoFit/>
          </a:bodyPr>
          <a:lstStyle/>
          <a:p>
            <a:r>
              <a:rPr lang="zh-CN" altLang="en-US" dirty="0"/>
              <a:t>施压机</a:t>
            </a:r>
          </a:p>
        </p:txBody>
      </p:sp>
      <p:sp>
        <p:nvSpPr>
          <p:cNvPr id="43" name="文本框 42">
            <a:extLst>
              <a:ext uri="{FF2B5EF4-FFF2-40B4-BE49-F238E27FC236}">
                <a16:creationId xmlns:a16="http://schemas.microsoft.com/office/drawing/2014/main" id="{458939A9-3812-4C23-AB98-9425F0CF56C4}"/>
              </a:ext>
            </a:extLst>
          </p:cNvPr>
          <p:cNvSpPr txBox="1"/>
          <p:nvPr/>
        </p:nvSpPr>
        <p:spPr>
          <a:xfrm>
            <a:off x="8959482" y="1392012"/>
            <a:ext cx="895721" cy="369332"/>
          </a:xfrm>
          <a:prstGeom prst="rect">
            <a:avLst/>
          </a:prstGeom>
          <a:noFill/>
        </p:spPr>
        <p:txBody>
          <a:bodyPr wrap="square" rtlCol="0">
            <a:spAutoFit/>
          </a:bodyPr>
          <a:lstStyle/>
          <a:p>
            <a:r>
              <a:rPr lang="zh-CN" altLang="en-US" dirty="0"/>
              <a:t>施压</a:t>
            </a:r>
          </a:p>
        </p:txBody>
      </p:sp>
      <p:sp>
        <p:nvSpPr>
          <p:cNvPr id="44" name="文本框 43">
            <a:extLst>
              <a:ext uri="{FF2B5EF4-FFF2-40B4-BE49-F238E27FC236}">
                <a16:creationId xmlns:a16="http://schemas.microsoft.com/office/drawing/2014/main" id="{6EB3FDDC-74F0-4EA5-9958-661AD5C6077E}"/>
              </a:ext>
            </a:extLst>
          </p:cNvPr>
          <p:cNvSpPr txBox="1"/>
          <p:nvPr/>
        </p:nvSpPr>
        <p:spPr>
          <a:xfrm>
            <a:off x="8939054" y="2482460"/>
            <a:ext cx="895721" cy="369332"/>
          </a:xfrm>
          <a:prstGeom prst="rect">
            <a:avLst/>
          </a:prstGeom>
          <a:noFill/>
        </p:spPr>
        <p:txBody>
          <a:bodyPr wrap="square" rtlCol="0">
            <a:spAutoFit/>
          </a:bodyPr>
          <a:lstStyle/>
          <a:p>
            <a:r>
              <a:rPr lang="zh-CN" altLang="en-US" dirty="0"/>
              <a:t>施压</a:t>
            </a:r>
          </a:p>
        </p:txBody>
      </p:sp>
      <p:sp>
        <p:nvSpPr>
          <p:cNvPr id="45" name="文本框 44">
            <a:extLst>
              <a:ext uri="{FF2B5EF4-FFF2-40B4-BE49-F238E27FC236}">
                <a16:creationId xmlns:a16="http://schemas.microsoft.com/office/drawing/2014/main" id="{16CE41E8-3AE7-452B-B5E7-7F6802390BDC}"/>
              </a:ext>
            </a:extLst>
          </p:cNvPr>
          <p:cNvSpPr txBox="1"/>
          <p:nvPr/>
        </p:nvSpPr>
        <p:spPr>
          <a:xfrm>
            <a:off x="8950834" y="3783943"/>
            <a:ext cx="895721" cy="369332"/>
          </a:xfrm>
          <a:prstGeom prst="rect">
            <a:avLst/>
          </a:prstGeom>
          <a:noFill/>
        </p:spPr>
        <p:txBody>
          <a:bodyPr wrap="square" rtlCol="0">
            <a:spAutoFit/>
          </a:bodyPr>
          <a:lstStyle/>
          <a:p>
            <a:r>
              <a:rPr lang="zh-CN" altLang="en-US" dirty="0"/>
              <a:t>施压</a:t>
            </a:r>
          </a:p>
        </p:txBody>
      </p:sp>
      <p:sp>
        <p:nvSpPr>
          <p:cNvPr id="46" name="文本框 45">
            <a:extLst>
              <a:ext uri="{FF2B5EF4-FFF2-40B4-BE49-F238E27FC236}">
                <a16:creationId xmlns:a16="http://schemas.microsoft.com/office/drawing/2014/main" id="{87047A61-B7C8-4C8F-93B5-B53CEC700B3D}"/>
              </a:ext>
            </a:extLst>
          </p:cNvPr>
          <p:cNvSpPr txBox="1"/>
          <p:nvPr/>
        </p:nvSpPr>
        <p:spPr>
          <a:xfrm>
            <a:off x="8925791" y="5008882"/>
            <a:ext cx="895721" cy="369332"/>
          </a:xfrm>
          <a:prstGeom prst="rect">
            <a:avLst/>
          </a:prstGeom>
          <a:noFill/>
        </p:spPr>
        <p:txBody>
          <a:bodyPr wrap="square" rtlCol="0">
            <a:spAutoFit/>
          </a:bodyPr>
          <a:lstStyle/>
          <a:p>
            <a:r>
              <a:rPr lang="zh-CN" altLang="en-US" dirty="0"/>
              <a:t>施压</a:t>
            </a:r>
          </a:p>
        </p:txBody>
      </p:sp>
    </p:spTree>
  </p:cSld>
  <p:clrMapOvr>
    <a:masterClrMapping/>
  </p:clrMapOvr>
  <p:transition spd="med">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08893" y="225949"/>
            <a:ext cx="2419252" cy="523220"/>
          </a:xfrm>
          <a:prstGeom prst="rect">
            <a:avLst/>
          </a:prstGeom>
          <a:noFill/>
        </p:spPr>
        <p:txBody>
          <a:bodyPr wrap="none" rtlCol="0">
            <a:spAutoFit/>
          </a:bodyPr>
          <a:lstStyle/>
          <a:p>
            <a:r>
              <a:rPr lang="en-US" altLang="zh-CN" sz="2800" b="1" dirty="0">
                <a:solidFill>
                  <a:srgbClr val="D00000"/>
                </a:solidFill>
                <a:latin typeface="+mj-ea"/>
              </a:rPr>
              <a:t>4. </a:t>
            </a:r>
            <a:r>
              <a:rPr lang="zh-CN" altLang="en-US" sz="2800" b="1" dirty="0">
                <a:solidFill>
                  <a:srgbClr val="D00000"/>
                </a:solidFill>
                <a:latin typeface="+mj-ea"/>
              </a:rPr>
              <a:t>产品部署图</a:t>
            </a:r>
          </a:p>
        </p:txBody>
      </p:sp>
      <p:cxnSp>
        <p:nvCxnSpPr>
          <p:cNvPr id="28" name="直接连接符 27"/>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755374" y="1318123"/>
            <a:ext cx="10343321" cy="4221754"/>
            <a:chOff x="0" y="1209609"/>
            <a:chExt cx="10343321" cy="4221754"/>
          </a:xfrm>
          <a:solidFill>
            <a:schemeClr val="accent2">
              <a:lumMod val="20000"/>
              <a:lumOff val="80000"/>
            </a:schemeClr>
          </a:solidFill>
        </p:grpSpPr>
        <p:grpSp>
          <p:nvGrpSpPr>
            <p:cNvPr id="60" name="组合 59"/>
            <p:cNvGrpSpPr/>
            <p:nvPr/>
          </p:nvGrpSpPr>
          <p:grpSpPr>
            <a:xfrm>
              <a:off x="1946875" y="1868095"/>
              <a:ext cx="8396446" cy="3563268"/>
              <a:chOff x="1946875" y="1868095"/>
              <a:chExt cx="8396446" cy="3563268"/>
            </a:xfrm>
            <a:grpFill/>
          </p:grpSpPr>
          <p:sp>
            <p:nvSpPr>
              <p:cNvPr id="46" name="文本框 45"/>
              <p:cNvSpPr txBox="1"/>
              <p:nvPr/>
            </p:nvSpPr>
            <p:spPr>
              <a:xfrm>
                <a:off x="1946875" y="2072032"/>
                <a:ext cx="1762539" cy="461665"/>
              </a:xfrm>
              <a:prstGeom prst="rect">
                <a:avLst/>
              </a:prstGeom>
              <a:grpFill/>
            </p:spPr>
            <p:txBody>
              <a:bodyPr wrap="square" rtlCol="0">
                <a:spAutoFit/>
              </a:bodyPr>
              <a:lstStyle/>
              <a:p>
                <a:r>
                  <a:rPr lang="zh-CN" altLang="en-US" sz="2400" dirty="0">
                    <a:latin typeface="+mn-ea"/>
                  </a:rPr>
                  <a:t>方式一：</a:t>
                </a:r>
              </a:p>
            </p:txBody>
          </p:sp>
          <p:sp>
            <p:nvSpPr>
              <p:cNvPr id="48" name="文本框 47"/>
              <p:cNvSpPr txBox="1"/>
              <p:nvPr/>
            </p:nvSpPr>
            <p:spPr>
              <a:xfrm>
                <a:off x="2056731" y="3454447"/>
                <a:ext cx="1762539" cy="461665"/>
              </a:xfrm>
              <a:prstGeom prst="rect">
                <a:avLst/>
              </a:prstGeom>
              <a:grpFill/>
            </p:spPr>
            <p:txBody>
              <a:bodyPr wrap="square" rtlCol="0">
                <a:spAutoFit/>
              </a:bodyPr>
              <a:lstStyle/>
              <a:p>
                <a:r>
                  <a:rPr lang="zh-CN" altLang="en-US" sz="2400" dirty="0">
                    <a:latin typeface="+mn-ea"/>
                  </a:rPr>
                  <a:t>方式二：</a:t>
                </a:r>
              </a:p>
            </p:txBody>
          </p:sp>
          <p:sp>
            <p:nvSpPr>
              <p:cNvPr id="52" name="文本框 51"/>
              <p:cNvSpPr txBox="1"/>
              <p:nvPr/>
            </p:nvSpPr>
            <p:spPr>
              <a:xfrm>
                <a:off x="2056731" y="4799644"/>
                <a:ext cx="1762539" cy="461665"/>
              </a:xfrm>
              <a:prstGeom prst="rect">
                <a:avLst/>
              </a:prstGeom>
              <a:grpFill/>
            </p:spPr>
            <p:txBody>
              <a:bodyPr wrap="square" rtlCol="0">
                <a:spAutoFit/>
              </a:bodyPr>
              <a:lstStyle/>
              <a:p>
                <a:r>
                  <a:rPr lang="zh-CN" altLang="en-US" sz="2400" dirty="0">
                    <a:latin typeface="+mn-ea"/>
                  </a:rPr>
                  <a:t>方式三：</a:t>
                </a:r>
              </a:p>
            </p:txBody>
          </p:sp>
          <p:grpSp>
            <p:nvGrpSpPr>
              <p:cNvPr id="55" name="组合 54"/>
              <p:cNvGrpSpPr/>
              <p:nvPr/>
            </p:nvGrpSpPr>
            <p:grpSpPr>
              <a:xfrm>
                <a:off x="4121425" y="1868095"/>
                <a:ext cx="6221896" cy="3563268"/>
                <a:chOff x="4121425" y="1868095"/>
                <a:chExt cx="6221896" cy="3563268"/>
              </a:xfrm>
              <a:grpFill/>
            </p:grpSpPr>
            <p:sp>
              <p:nvSpPr>
                <p:cNvPr id="44" name="思想气泡: 云 43"/>
                <p:cNvSpPr/>
                <p:nvPr/>
              </p:nvSpPr>
              <p:spPr>
                <a:xfrm>
                  <a:off x="4121425" y="1868095"/>
                  <a:ext cx="2862470" cy="903740"/>
                </a:xfrm>
                <a:prstGeom prst="cloudCallo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err="1">
                      <a:solidFill>
                        <a:srgbClr val="C00000"/>
                      </a:solidFill>
                      <a:latin typeface="+mn-ea"/>
                    </a:rPr>
                    <a:t>Web_pr</a:t>
                  </a:r>
                  <a:endParaRPr lang="zh-CN" altLang="en-US" sz="2400" dirty="0">
                    <a:solidFill>
                      <a:srgbClr val="C00000"/>
                    </a:solidFill>
                    <a:latin typeface="+mn-ea"/>
                  </a:endParaRPr>
                </a:p>
              </p:txBody>
            </p:sp>
            <p:sp>
              <p:nvSpPr>
                <p:cNvPr id="47" name="思想气泡: 云 46"/>
                <p:cNvSpPr/>
                <p:nvPr/>
              </p:nvSpPr>
              <p:spPr>
                <a:xfrm>
                  <a:off x="7480851" y="1868095"/>
                  <a:ext cx="2862470" cy="903740"/>
                </a:xfrm>
                <a:prstGeom prst="cloudCallo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C00000"/>
                      </a:solidFill>
                      <a:latin typeface="+mn-ea"/>
                    </a:rPr>
                    <a:t>被测系统</a:t>
                  </a:r>
                </a:p>
              </p:txBody>
            </p:sp>
            <p:sp>
              <p:nvSpPr>
                <p:cNvPr id="50" name="思想气泡: 云 49"/>
                <p:cNvSpPr/>
                <p:nvPr/>
              </p:nvSpPr>
              <p:spPr>
                <a:xfrm>
                  <a:off x="4121425" y="3264187"/>
                  <a:ext cx="2862470" cy="903740"/>
                </a:xfrm>
                <a:prstGeom prst="cloudCallo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err="1">
                      <a:solidFill>
                        <a:srgbClr val="C00000"/>
                      </a:solidFill>
                      <a:latin typeface="+mn-ea"/>
                    </a:rPr>
                    <a:t>Web_pr</a:t>
                  </a:r>
                  <a:endParaRPr lang="zh-CN" altLang="en-US" sz="2400" dirty="0">
                    <a:solidFill>
                      <a:srgbClr val="C00000"/>
                    </a:solidFill>
                    <a:latin typeface="+mn-ea"/>
                  </a:endParaRPr>
                </a:p>
              </p:txBody>
            </p:sp>
            <p:sp>
              <p:nvSpPr>
                <p:cNvPr id="51" name="矩形 50"/>
                <p:cNvSpPr/>
                <p:nvPr/>
              </p:nvSpPr>
              <p:spPr>
                <a:xfrm>
                  <a:off x="7911548" y="3345949"/>
                  <a:ext cx="2093843" cy="740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C00000"/>
                      </a:solidFill>
                      <a:latin typeface="+mn-ea"/>
                    </a:rPr>
                    <a:t>被测系统</a:t>
                  </a:r>
                </a:p>
              </p:txBody>
            </p:sp>
            <p:sp>
              <p:nvSpPr>
                <p:cNvPr id="53" name="矩形 52"/>
                <p:cNvSpPr/>
                <p:nvPr/>
              </p:nvSpPr>
              <p:spPr>
                <a:xfrm>
                  <a:off x="7911548" y="4691146"/>
                  <a:ext cx="2093843" cy="740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C00000"/>
                      </a:solidFill>
                      <a:latin typeface="+mn-ea"/>
                    </a:rPr>
                    <a:t>被测系统</a:t>
                  </a:r>
                </a:p>
              </p:txBody>
            </p:sp>
            <p:sp>
              <p:nvSpPr>
                <p:cNvPr id="54" name="矩形 53"/>
                <p:cNvSpPr/>
                <p:nvPr/>
              </p:nvSpPr>
              <p:spPr>
                <a:xfrm>
                  <a:off x="4505738" y="4691146"/>
                  <a:ext cx="2093843" cy="740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err="1">
                      <a:solidFill>
                        <a:srgbClr val="C00000"/>
                      </a:solidFill>
                      <a:latin typeface="+mn-ea"/>
                    </a:rPr>
                    <a:t>Web_pr</a:t>
                  </a:r>
                  <a:endParaRPr lang="zh-CN" altLang="en-US" sz="2400" dirty="0">
                    <a:solidFill>
                      <a:srgbClr val="C00000"/>
                    </a:solidFill>
                    <a:latin typeface="+mn-ea"/>
                  </a:endParaRPr>
                </a:p>
              </p:txBody>
            </p:sp>
          </p:grpSp>
        </p:grpSp>
        <p:sp>
          <p:nvSpPr>
            <p:cNvPr id="56" name="对话气泡: 矩形 55"/>
            <p:cNvSpPr/>
            <p:nvPr/>
          </p:nvSpPr>
          <p:spPr>
            <a:xfrm>
              <a:off x="0" y="1209609"/>
              <a:ext cx="2305877" cy="775036"/>
            </a:xfrm>
            <a:prstGeom prst="wedgeRectCallout">
              <a:avLst>
                <a:gd name="adj1" fmla="val 60676"/>
                <a:gd name="adj2" fmla="val 5841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mn-ea"/>
                </a:rPr>
                <a:t>你在云端我也在！</a:t>
              </a:r>
            </a:p>
          </p:txBody>
        </p:sp>
        <p:sp>
          <p:nvSpPr>
            <p:cNvPr id="57" name="对话气泡: 矩形 56"/>
            <p:cNvSpPr/>
            <p:nvPr/>
          </p:nvSpPr>
          <p:spPr>
            <a:xfrm>
              <a:off x="0" y="2606428"/>
              <a:ext cx="2410559" cy="797125"/>
            </a:xfrm>
            <a:prstGeom prst="wedgeRectCallout">
              <a:avLst>
                <a:gd name="adj1" fmla="val 62420"/>
                <a:gd name="adj2" fmla="val 60263"/>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mn-ea"/>
                </a:rPr>
                <a:t>你在本地我在云端也能找到你！</a:t>
              </a:r>
            </a:p>
          </p:txBody>
        </p:sp>
        <p:sp>
          <p:nvSpPr>
            <p:cNvPr id="58" name="对话气泡: 矩形 57"/>
            <p:cNvSpPr/>
            <p:nvPr/>
          </p:nvSpPr>
          <p:spPr>
            <a:xfrm>
              <a:off x="0" y="3967187"/>
              <a:ext cx="2410559" cy="775036"/>
            </a:xfrm>
            <a:prstGeom prst="wedgeRectCallout">
              <a:avLst>
                <a:gd name="adj1" fmla="val 64699"/>
                <a:gd name="adj2" fmla="val 6012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mn-ea"/>
                </a:rPr>
                <a:t>你在本地我也在！</a:t>
              </a:r>
            </a:p>
          </p:txBody>
        </p:sp>
      </p:grpSp>
    </p:spTree>
  </p:cSld>
  <p:clrMapOvr>
    <a:masterClrMapping/>
  </p:clrMapOvr>
  <p:transition spd="med">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0675" y="2806927"/>
            <a:ext cx="1723549" cy="1015663"/>
          </a:xfrm>
          <a:prstGeom prst="rect">
            <a:avLst/>
          </a:prstGeom>
          <a:noFill/>
        </p:spPr>
        <p:txBody>
          <a:bodyPr wrap="none" rtlCol="0">
            <a:spAutoFit/>
          </a:bodyPr>
          <a:lstStyle/>
          <a:p>
            <a:r>
              <a:rPr lang="zh-CN" altLang="en-US" sz="6000" b="1" dirty="0">
                <a:solidFill>
                  <a:srgbClr val="D00000"/>
                </a:solidFill>
                <a:latin typeface="+mj-ea"/>
                <a:ea typeface="+mj-ea"/>
              </a:rPr>
              <a:t>目录</a:t>
            </a:r>
          </a:p>
        </p:txBody>
      </p:sp>
      <p:grpSp>
        <p:nvGrpSpPr>
          <p:cNvPr id="16" name="组合 15"/>
          <p:cNvGrpSpPr/>
          <p:nvPr/>
        </p:nvGrpSpPr>
        <p:grpSpPr>
          <a:xfrm>
            <a:off x="5146544" y="1644715"/>
            <a:ext cx="3169418" cy="861774"/>
            <a:chOff x="4583456" y="1422885"/>
            <a:chExt cx="3169418" cy="861774"/>
          </a:xfrm>
        </p:grpSpPr>
        <p:sp>
          <p:nvSpPr>
            <p:cNvPr id="4" name="圆角矩形 5"/>
            <p:cNvSpPr>
              <a:spLocks noChangeArrowheads="1"/>
            </p:cNvSpPr>
            <p:nvPr/>
          </p:nvSpPr>
          <p:spPr bwMode="auto">
            <a:xfrm>
              <a:off x="4583456" y="1477922"/>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chemeClr val="tx1"/>
                </a:solidFill>
                <a:latin typeface="宋体" panose="02010600030101010101" pitchFamily="2" charset="-122"/>
                <a:sym typeface="宋体" panose="02010600030101010101" pitchFamily="2" charset="-122"/>
              </a:endParaRPr>
            </a:p>
          </p:txBody>
        </p:sp>
        <p:sp>
          <p:nvSpPr>
            <p:cNvPr id="3" name="文本框 2"/>
            <p:cNvSpPr txBox="1"/>
            <p:nvPr/>
          </p:nvSpPr>
          <p:spPr>
            <a:xfrm>
              <a:off x="4662231" y="1422885"/>
              <a:ext cx="1040670" cy="861774"/>
            </a:xfrm>
            <a:prstGeom prst="rect">
              <a:avLst/>
            </a:prstGeom>
            <a:noFill/>
          </p:spPr>
          <p:txBody>
            <a:bodyPr wrap="none" rtlCol="0">
              <a:spAutoFit/>
            </a:bodyPr>
            <a:lstStyle/>
            <a:p>
              <a:r>
                <a:rPr lang="en-US" altLang="zh-CN" sz="5000" b="1" dirty="0">
                  <a:latin typeface="+mj-lt"/>
                  <a:ea typeface="+mj-ea"/>
                </a:rPr>
                <a:t>01</a:t>
              </a:r>
            </a:p>
          </p:txBody>
        </p:sp>
        <p:sp>
          <p:nvSpPr>
            <p:cNvPr id="5" name="文本框 4"/>
            <p:cNvSpPr txBox="1"/>
            <p:nvPr/>
          </p:nvSpPr>
          <p:spPr>
            <a:xfrm>
              <a:off x="6029325" y="1576773"/>
              <a:ext cx="1723549" cy="553998"/>
            </a:xfrm>
            <a:prstGeom prst="rect">
              <a:avLst/>
            </a:prstGeom>
            <a:noFill/>
          </p:spPr>
          <p:txBody>
            <a:bodyPr wrap="none" rtlCol="0">
              <a:spAutoFit/>
            </a:bodyPr>
            <a:lstStyle/>
            <a:p>
              <a:r>
                <a:rPr lang="zh-CN" altLang="en-US" sz="3000" b="1" dirty="0">
                  <a:latin typeface="+mj-ea"/>
                  <a:ea typeface="+mj-ea"/>
                </a:rPr>
                <a:t>产品介绍</a:t>
              </a:r>
            </a:p>
          </p:txBody>
        </p:sp>
      </p:grpSp>
      <p:grpSp>
        <p:nvGrpSpPr>
          <p:cNvPr id="15" name="组合 14"/>
          <p:cNvGrpSpPr/>
          <p:nvPr/>
        </p:nvGrpSpPr>
        <p:grpSpPr>
          <a:xfrm>
            <a:off x="5146544" y="2535882"/>
            <a:ext cx="3169418" cy="861774"/>
            <a:chOff x="4583456" y="2764363"/>
            <a:chExt cx="3169418" cy="861774"/>
          </a:xfrm>
        </p:grpSpPr>
        <p:sp>
          <p:nvSpPr>
            <p:cNvPr id="6" name="圆角矩形 5"/>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7" name="文本框 6"/>
            <p:cNvSpPr txBox="1"/>
            <p:nvPr/>
          </p:nvSpPr>
          <p:spPr>
            <a:xfrm>
              <a:off x="4662231" y="2764363"/>
              <a:ext cx="1040670" cy="861774"/>
            </a:xfrm>
            <a:prstGeom prst="rect">
              <a:avLst/>
            </a:prstGeom>
            <a:noFill/>
          </p:spPr>
          <p:txBody>
            <a:bodyPr wrap="none" rtlCol="0">
              <a:spAutoFit/>
            </a:bodyPr>
            <a:lstStyle/>
            <a:p>
              <a:r>
                <a:rPr lang="en-US" altLang="zh-CN" sz="5000" b="1" dirty="0">
                  <a:solidFill>
                    <a:srgbClr val="FF0000"/>
                  </a:solidFill>
                  <a:latin typeface="+mj-lt"/>
                  <a:ea typeface="+mj-ea"/>
                </a:rPr>
                <a:t>02</a:t>
              </a:r>
            </a:p>
          </p:txBody>
        </p:sp>
        <p:sp>
          <p:nvSpPr>
            <p:cNvPr id="8" name="文本框 7"/>
            <p:cNvSpPr txBox="1"/>
            <p:nvPr/>
          </p:nvSpPr>
          <p:spPr>
            <a:xfrm>
              <a:off x="6029325" y="2918251"/>
              <a:ext cx="1723549" cy="553998"/>
            </a:xfrm>
            <a:prstGeom prst="rect">
              <a:avLst/>
            </a:prstGeom>
            <a:noFill/>
          </p:spPr>
          <p:txBody>
            <a:bodyPr wrap="none" rtlCol="0">
              <a:spAutoFit/>
            </a:bodyPr>
            <a:lstStyle/>
            <a:p>
              <a:r>
                <a:rPr lang="zh-CN" altLang="en-US" sz="3000" b="1" dirty="0">
                  <a:solidFill>
                    <a:srgbClr val="FF0000"/>
                  </a:solidFill>
                  <a:latin typeface="+mj-ea"/>
                  <a:ea typeface="+mj-ea"/>
                </a:rPr>
                <a:t>产品流程</a:t>
              </a:r>
            </a:p>
          </p:txBody>
        </p:sp>
      </p:grpSp>
      <p:sp>
        <p:nvSpPr>
          <p:cNvPr id="21" name="文本框 20"/>
          <p:cNvSpPr txBox="1"/>
          <p:nvPr/>
        </p:nvSpPr>
        <p:spPr>
          <a:xfrm>
            <a:off x="1650470" y="3822590"/>
            <a:ext cx="1608133" cy="369332"/>
          </a:xfrm>
          <a:prstGeom prst="rect">
            <a:avLst/>
          </a:prstGeom>
          <a:noFill/>
        </p:spPr>
        <p:txBody>
          <a:bodyPr wrap="none" rtlCol="0">
            <a:spAutoFit/>
          </a:bodyPr>
          <a:lstStyle/>
          <a:p>
            <a:r>
              <a:rPr lang="en-US" altLang="zh-CN" dirty="0">
                <a:solidFill>
                  <a:srgbClr val="D00000"/>
                </a:solidFill>
                <a:latin typeface="+mj-lt"/>
              </a:rPr>
              <a:t>CONTENTS</a:t>
            </a:r>
            <a:endParaRPr lang="zh-CN" altLang="en-US" dirty="0">
              <a:solidFill>
                <a:srgbClr val="D00000"/>
              </a:solidFill>
              <a:latin typeface="+mj-lt"/>
            </a:endParaRPr>
          </a:p>
        </p:txBody>
      </p:sp>
      <p:grpSp>
        <p:nvGrpSpPr>
          <p:cNvPr id="13" name="组合 12"/>
          <p:cNvGrpSpPr/>
          <p:nvPr/>
        </p:nvGrpSpPr>
        <p:grpSpPr>
          <a:xfrm>
            <a:off x="5146544" y="3380058"/>
            <a:ext cx="3169418" cy="861774"/>
            <a:chOff x="4583456" y="2764363"/>
            <a:chExt cx="3169418" cy="861774"/>
          </a:xfrm>
        </p:grpSpPr>
        <p:sp>
          <p:nvSpPr>
            <p:cNvPr id="14" name="圆角矩形 13"/>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7" name="文本框 6"/>
            <p:cNvSpPr txBox="1"/>
            <p:nvPr/>
          </p:nvSpPr>
          <p:spPr>
            <a:xfrm>
              <a:off x="4662231" y="2764363"/>
              <a:ext cx="1040670" cy="861774"/>
            </a:xfrm>
            <a:prstGeom prst="rect">
              <a:avLst/>
            </a:prstGeom>
            <a:noFill/>
          </p:spPr>
          <p:txBody>
            <a:bodyPr wrap="none" rtlCol="0">
              <a:spAutoFit/>
            </a:bodyPr>
            <a:lstStyle/>
            <a:p>
              <a:r>
                <a:rPr lang="en-US" altLang="zh-CN" sz="5000" b="1" dirty="0">
                  <a:latin typeface="+mj-lt"/>
                  <a:ea typeface="+mj-ea"/>
                </a:rPr>
                <a:t>03</a:t>
              </a:r>
            </a:p>
          </p:txBody>
        </p:sp>
        <p:sp>
          <p:nvSpPr>
            <p:cNvPr id="18"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计费规则</a:t>
              </a:r>
            </a:p>
          </p:txBody>
        </p:sp>
      </p:grpSp>
      <p:grpSp>
        <p:nvGrpSpPr>
          <p:cNvPr id="9" name="组合 8"/>
          <p:cNvGrpSpPr/>
          <p:nvPr/>
        </p:nvGrpSpPr>
        <p:grpSpPr>
          <a:xfrm>
            <a:off x="5146544" y="4256358"/>
            <a:ext cx="3169418" cy="920750"/>
            <a:chOff x="4583456" y="2764363"/>
            <a:chExt cx="3169418" cy="920750"/>
          </a:xfrm>
        </p:grpSpPr>
        <p:sp>
          <p:nvSpPr>
            <p:cNvPr id="10" name="圆角矩形 9"/>
            <p:cNvSpPr>
              <a:spLocks noChangeArrowheads="1"/>
            </p:cNvSpPr>
            <p:nvPr/>
          </p:nvSpPr>
          <p:spPr bwMode="auto">
            <a:xfrm>
              <a:off x="4583456" y="2819400"/>
              <a:ext cx="1198220" cy="732651"/>
            </a:xfrm>
            <a:prstGeom prst="roundRect">
              <a:avLst>
                <a:gd name="adj" fmla="val 7741"/>
              </a:avLst>
            </a:prstGeom>
            <a:gradFill rotWithShape="1">
              <a:gsLst>
                <a:gs pos="0">
                  <a:srgbClr val="D8D8D8"/>
                </a:gs>
                <a:gs pos="100000">
                  <a:srgbClr val="FFFFFF"/>
                </a:gs>
              </a:gsLst>
              <a:lin ang="2700000" scaled="1"/>
            </a:gradFill>
            <a:ln w="15875">
              <a:solidFill>
                <a:schemeClr val="bg2">
                  <a:lumMod val="75000"/>
                </a:schemeClr>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C00000"/>
                </a:solidFill>
                <a:latin typeface="宋体" panose="02010600030101010101" pitchFamily="2" charset="-122"/>
                <a:sym typeface="宋体" panose="02010600030101010101" pitchFamily="2" charset="-122"/>
              </a:endParaRPr>
            </a:p>
          </p:txBody>
        </p:sp>
        <p:sp>
          <p:nvSpPr>
            <p:cNvPr id="11" name="文本框 6"/>
            <p:cNvSpPr txBox="1"/>
            <p:nvPr/>
          </p:nvSpPr>
          <p:spPr>
            <a:xfrm>
              <a:off x="4662231" y="2764363"/>
              <a:ext cx="1031240" cy="920750"/>
            </a:xfrm>
            <a:prstGeom prst="rect">
              <a:avLst/>
            </a:prstGeom>
            <a:noFill/>
          </p:spPr>
          <p:txBody>
            <a:bodyPr wrap="none" rtlCol="0">
              <a:spAutoFit/>
            </a:bodyPr>
            <a:lstStyle/>
            <a:p>
              <a:r>
                <a:rPr lang="en-US" altLang="zh-CN" sz="5000" b="1" dirty="0">
                  <a:latin typeface="+mj-lt"/>
                  <a:ea typeface="+mj-ea"/>
                </a:rPr>
                <a:t>04</a:t>
              </a:r>
            </a:p>
          </p:txBody>
        </p:sp>
        <p:sp>
          <p:nvSpPr>
            <p:cNvPr id="12" name="文本框 7"/>
            <p:cNvSpPr txBox="1"/>
            <p:nvPr/>
          </p:nvSpPr>
          <p:spPr>
            <a:xfrm>
              <a:off x="6029325" y="2918251"/>
              <a:ext cx="1723549" cy="553998"/>
            </a:xfrm>
            <a:prstGeom prst="rect">
              <a:avLst/>
            </a:prstGeom>
            <a:noFill/>
          </p:spPr>
          <p:txBody>
            <a:bodyPr wrap="none" rtlCol="0">
              <a:spAutoFit/>
            </a:bodyPr>
            <a:lstStyle/>
            <a:p>
              <a:r>
                <a:rPr lang="zh-CN" altLang="en-US" sz="3000" b="1" dirty="0">
                  <a:latin typeface="+mj-ea"/>
                  <a:ea typeface="+mj-ea"/>
                </a:rPr>
                <a:t>产品优势</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8620614" y="1998723"/>
            <a:ext cx="2309169" cy="46382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统计报告</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生成报告</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导出报告</a:t>
            </a:r>
          </a:p>
        </p:txBody>
      </p:sp>
      <p:sp>
        <p:nvSpPr>
          <p:cNvPr id="16" name="椭圆 15"/>
          <p:cNvSpPr/>
          <p:nvPr/>
        </p:nvSpPr>
        <p:spPr>
          <a:xfrm>
            <a:off x="6095996" y="2029370"/>
            <a:ext cx="2309169" cy="46382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新建场景</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执行场景</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实时监控</a:t>
            </a:r>
          </a:p>
        </p:txBody>
      </p:sp>
      <p:sp>
        <p:nvSpPr>
          <p:cNvPr id="15" name="椭圆 14"/>
          <p:cNvSpPr/>
          <p:nvPr/>
        </p:nvSpPr>
        <p:spPr>
          <a:xfrm>
            <a:off x="3527099" y="1957315"/>
            <a:ext cx="2309169" cy="46382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新建脚本</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脚本调试</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脚本调优</a:t>
            </a:r>
          </a:p>
        </p:txBody>
      </p:sp>
      <p:sp>
        <p:nvSpPr>
          <p:cNvPr id="2" name="椭圆 1"/>
          <p:cNvSpPr/>
          <p:nvPr/>
        </p:nvSpPr>
        <p:spPr>
          <a:xfrm>
            <a:off x="684284" y="2029369"/>
            <a:ext cx="2309169" cy="463825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众测注册</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登录众测</a:t>
            </a: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endParaRPr lang="zh-CN" altLang="en-US"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性能测试</a:t>
            </a:r>
          </a:p>
        </p:txBody>
      </p:sp>
      <p:sp>
        <p:nvSpPr>
          <p:cNvPr id="53" name="矩形: 圆角 52"/>
          <p:cNvSpPr/>
          <p:nvPr/>
        </p:nvSpPr>
        <p:spPr>
          <a:xfrm>
            <a:off x="3523615" y="1217930"/>
            <a:ext cx="2146935" cy="10756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测试脚本</a:t>
            </a:r>
          </a:p>
        </p:txBody>
      </p:sp>
      <p:sp>
        <p:nvSpPr>
          <p:cNvPr id="55" name="矩形: 圆角 54"/>
          <p:cNvSpPr/>
          <p:nvPr/>
        </p:nvSpPr>
        <p:spPr>
          <a:xfrm>
            <a:off x="8785860" y="1217930"/>
            <a:ext cx="2146935" cy="10756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测试报告</a:t>
            </a:r>
          </a:p>
        </p:txBody>
      </p:sp>
      <p:sp>
        <p:nvSpPr>
          <p:cNvPr id="54" name="矩形: 圆角 53"/>
          <p:cNvSpPr/>
          <p:nvPr/>
        </p:nvSpPr>
        <p:spPr>
          <a:xfrm>
            <a:off x="6155055" y="1217930"/>
            <a:ext cx="2146935" cy="10756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测试场景</a:t>
            </a:r>
          </a:p>
        </p:txBody>
      </p:sp>
      <p:sp>
        <p:nvSpPr>
          <p:cNvPr id="17" name="矩形: 圆角 16"/>
          <p:cNvSpPr/>
          <p:nvPr/>
        </p:nvSpPr>
        <p:spPr>
          <a:xfrm>
            <a:off x="899795" y="1217930"/>
            <a:ext cx="2146935" cy="10756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登录</a:t>
            </a:r>
          </a:p>
        </p:txBody>
      </p:sp>
      <p:sp>
        <p:nvSpPr>
          <p:cNvPr id="33" name="文本框 32"/>
          <p:cNvSpPr txBox="1"/>
          <p:nvPr/>
        </p:nvSpPr>
        <p:spPr>
          <a:xfrm>
            <a:off x="408893" y="225949"/>
            <a:ext cx="2419252" cy="523220"/>
          </a:xfrm>
          <a:prstGeom prst="rect">
            <a:avLst/>
          </a:prstGeom>
          <a:noFill/>
        </p:spPr>
        <p:txBody>
          <a:bodyPr wrap="none" rtlCol="0">
            <a:spAutoFit/>
          </a:bodyPr>
          <a:lstStyle/>
          <a:p>
            <a:r>
              <a:rPr lang="en-US" altLang="zh-CN" sz="2800" b="1" dirty="0">
                <a:solidFill>
                  <a:srgbClr val="D00000"/>
                </a:solidFill>
                <a:latin typeface="+mj-ea"/>
              </a:rPr>
              <a:t>1. </a:t>
            </a:r>
            <a:r>
              <a:rPr lang="zh-CN" altLang="en-US" sz="2800" b="1" dirty="0">
                <a:solidFill>
                  <a:srgbClr val="D00000"/>
                </a:solidFill>
                <a:latin typeface="+mj-ea"/>
              </a:rPr>
              <a:t>产品流程图</a:t>
            </a:r>
          </a:p>
        </p:txBody>
      </p:sp>
      <p:cxnSp>
        <p:nvCxnSpPr>
          <p:cNvPr id="34" name="直接连接符 33"/>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
        <p:nvSpPr>
          <p:cNvPr id="56" name="箭头: 右 55"/>
          <p:cNvSpPr/>
          <p:nvPr/>
        </p:nvSpPr>
        <p:spPr>
          <a:xfrm>
            <a:off x="8301990" y="1610360"/>
            <a:ext cx="484505" cy="57086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58" name="箭头: 右 57"/>
          <p:cNvSpPr/>
          <p:nvPr/>
        </p:nvSpPr>
        <p:spPr>
          <a:xfrm>
            <a:off x="3066415" y="1537970"/>
            <a:ext cx="484505" cy="57086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59" name="箭头: 右 58"/>
          <p:cNvSpPr/>
          <p:nvPr/>
        </p:nvSpPr>
        <p:spPr>
          <a:xfrm>
            <a:off x="5663565" y="1579880"/>
            <a:ext cx="484505" cy="57086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3039" y="1084006"/>
            <a:ext cx="9861624" cy="4797156"/>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39" y="1180241"/>
            <a:ext cx="9782450" cy="479715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649" y="1146016"/>
            <a:ext cx="9861624" cy="4797156"/>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2429" y="1017082"/>
            <a:ext cx="9876256" cy="4858605"/>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7061" y="1111792"/>
            <a:ext cx="9861624" cy="4797155"/>
          </a:xfrm>
          <a:prstGeom prst="rect">
            <a:avLst/>
          </a:prstGeom>
        </p:spPr>
      </p:pic>
      <p:sp>
        <p:nvSpPr>
          <p:cNvPr id="8" name="文本框 7"/>
          <p:cNvSpPr txBox="1"/>
          <p:nvPr/>
        </p:nvSpPr>
        <p:spPr>
          <a:xfrm>
            <a:off x="408893" y="225949"/>
            <a:ext cx="5439310" cy="646331"/>
          </a:xfrm>
          <a:prstGeom prst="rect">
            <a:avLst/>
          </a:prstGeom>
          <a:noFill/>
        </p:spPr>
        <p:txBody>
          <a:bodyPr wrap="none" rtlCol="0">
            <a:spAutoFit/>
          </a:bodyPr>
          <a:lstStyle/>
          <a:p>
            <a:r>
              <a:rPr lang="zh-CN" altLang="en-US" sz="3600" b="1" dirty="0">
                <a:solidFill>
                  <a:srgbClr val="D00000"/>
                </a:solidFill>
                <a:latin typeface="+mj-ea"/>
              </a:rPr>
              <a:t>登录</a:t>
            </a:r>
            <a:r>
              <a:rPr lang="zh-CN" altLang="en-US" sz="2800" b="1" dirty="0">
                <a:solidFill>
                  <a:srgbClr val="D00000"/>
                </a:solidFill>
                <a:latin typeface="+mj-ea"/>
              </a:rPr>
              <a:t>（通过众测账号进行登录）</a:t>
            </a:r>
          </a:p>
        </p:txBody>
      </p:sp>
      <p:cxnSp>
        <p:nvCxnSpPr>
          <p:cNvPr id="10" name="直接连接符 9"/>
          <p:cNvCxnSpPr/>
          <p:nvPr/>
        </p:nvCxnSpPr>
        <p:spPr>
          <a:xfrm>
            <a:off x="245161" y="869949"/>
            <a:ext cx="11701671" cy="0"/>
          </a:xfrm>
          <a:prstGeom prst="line">
            <a:avLst/>
          </a:prstGeom>
          <a:ln w="19050">
            <a:solidFill>
              <a:srgbClr val="D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1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自定义 1">
      <a:majorFont>
        <a:latin typeface="Arial Black"/>
        <a:ea typeface="微软雅黑"/>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alpha val="70000"/>
          </a:srgb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sz="3000" dirty="0">
            <a:solidFill>
              <a:srgbClr val="C00000"/>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暑期培训16：9</Template>
  <TotalTime>255</TotalTime>
  <Words>924</Words>
  <Application>Microsoft Office PowerPoint</Application>
  <PresentationFormat>宽屏</PresentationFormat>
  <Paragraphs>279</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黑体</vt:lpstr>
      <vt:lpstr>宋体</vt:lpstr>
      <vt:lpstr>微软雅黑</vt:lpstr>
      <vt:lpstr>Arial</vt:lpstr>
      <vt:lpstr>Arial Black</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郭涛</dc:creator>
  <cp:lastModifiedBy>bb kele</cp:lastModifiedBy>
  <cp:revision>453</cp:revision>
  <dcterms:created xsi:type="dcterms:W3CDTF">2016-07-13T06:32:00Z</dcterms:created>
  <dcterms:modified xsi:type="dcterms:W3CDTF">2018-05-20T07:12:18Z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